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1" r:id="rId3"/>
    <p:sldId id="259"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1" r:id="rId44"/>
    <p:sldId id="302" r:id="rId45"/>
    <p:sldId id="300" r:id="rId46"/>
    <p:sldId id="303" r:id="rId47"/>
    <p:sldId id="304" r:id="rId48"/>
    <p:sldId id="305" r:id="rId49"/>
    <p:sldId id="306" r:id="rId50"/>
    <p:sldId id="307" r:id="rId51"/>
    <p:sldId id="308" r:id="rId52"/>
    <p:sldId id="309" r:id="rId53"/>
    <p:sldId id="310" r:id="rId54"/>
    <p:sldId id="311" r:id="rId55"/>
    <p:sldId id="313" r:id="rId56"/>
    <p:sldId id="312" r:id="rId57"/>
    <p:sldId id="258"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21-Jan-19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21-Jan-19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21-Jan-19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21-Jan-19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21-Jan-19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21-Jan-19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21-Jan-19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err="1"/>
              <a:t>BPM</a:t>
            </a:r>
            <a:r>
              <a:rPr lang="en-GB" dirty="0"/>
              <a:t> Implementation</a:t>
            </a:r>
          </a:p>
        </p:txBody>
      </p:sp>
      <p:sp>
        <p:nvSpPr>
          <p:cNvPr id="4" name="Subtitle 2"/>
          <p:cNvSpPr>
            <a:spLocks noGrp="1"/>
          </p:cNvSpPr>
          <p:nvPr>
            <p:ph type="subTitle" idx="1"/>
          </p:nvPr>
        </p:nvSpPr>
        <p:spPr/>
        <p:txBody>
          <a:bodyPr>
            <a:normAutofit fontScale="77500" lnSpcReduction="20000"/>
          </a:bodyPr>
          <a:lstStyle/>
          <a:p>
            <a:r>
              <a:rPr lang="en-US" dirty="0"/>
              <a:t>IS205</a:t>
            </a:r>
            <a:br>
              <a:rPr lang="en-US" dirty="0"/>
            </a:br>
            <a:br>
              <a:rPr lang="en-US" dirty="0"/>
            </a:br>
            <a:fld id="{7FA871D9-A238-40F4-BA3F-EC29434E177E}" type="datetime7">
              <a:rPr lang="en-US" smtClean="0"/>
              <a:t>Jan-19</a:t>
            </a:fld>
            <a:endParaRPr lang="en-US" dirty="0"/>
          </a:p>
          <a:p>
            <a:br>
              <a:rPr lang="en-US" dirty="0"/>
            </a:br>
            <a:r>
              <a:rPr lang="en-US" dirty="0"/>
              <a:t>Dr. Ibrahim Abunadi</a:t>
            </a:r>
          </a:p>
        </p:txBody>
      </p:sp>
    </p:spTree>
    <p:extLst>
      <p:ext uri="{BB962C8B-B14F-4D97-AF65-F5344CB8AC3E}">
        <p14:creationId xmlns:p14="http://schemas.microsoft.com/office/powerpoint/2010/main" val="1762879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i="1" dirty="0"/>
              <a:t>What are the critical implementation aspects?</a:t>
            </a:r>
            <a:endParaRPr lang="en-GB" dirty="0"/>
          </a:p>
        </p:txBody>
      </p:sp>
      <p:sp>
        <p:nvSpPr>
          <p:cNvPr id="3" name="Content Placeholder 2"/>
          <p:cNvSpPr>
            <a:spLocks noGrp="1"/>
          </p:cNvSpPr>
          <p:nvPr>
            <p:ph idx="1"/>
          </p:nvPr>
        </p:nvSpPr>
        <p:spPr/>
        <p:txBody>
          <a:bodyPr>
            <a:normAutofit fontScale="92500"/>
          </a:bodyPr>
          <a:lstStyle/>
          <a:p>
            <a:r>
              <a:rPr lang="en-AU" dirty="0"/>
              <a:t>Implementation is all about balance and cohesion between the organizational (business) and IT aspects. Getting this balance correct will allow the </a:t>
            </a:r>
            <a:r>
              <a:rPr lang="en-AU" dirty="0" err="1"/>
              <a:t>BPM</a:t>
            </a:r>
            <a:r>
              <a:rPr lang="en-AU" dirty="0"/>
              <a:t> project to be finished in the most effective and efficient way.</a:t>
            </a:r>
          </a:p>
          <a:p>
            <a:r>
              <a:rPr lang="en-AU" dirty="0"/>
              <a:t>A useful metaphor is the Regatta®.</a:t>
            </a:r>
          </a:p>
          <a:p>
            <a:r>
              <a:rPr lang="en-AU" dirty="0"/>
              <a:t>The slogan used is ‘Speed (efficiency) and effectiveness through </a:t>
            </a:r>
            <a:r>
              <a:rPr lang="en-GB" dirty="0"/>
              <a:t>balance and cohesion’. (p.38)</a:t>
            </a:r>
          </a:p>
        </p:txBody>
      </p:sp>
    </p:spTree>
    <p:extLst>
      <p:ext uri="{BB962C8B-B14F-4D97-AF65-F5344CB8AC3E}">
        <p14:creationId xmlns:p14="http://schemas.microsoft.com/office/powerpoint/2010/main" val="662689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i="1" dirty="0"/>
              <a:t>What are the critical implementation aspects? (p.39)</a:t>
            </a:r>
            <a:endParaRPr lang="en-GB" dirty="0"/>
          </a:p>
        </p:txBody>
      </p:sp>
      <p:sp>
        <p:nvSpPr>
          <p:cNvPr id="3" name="Content Placeholder 2"/>
          <p:cNvSpPr>
            <a:spLocks noGrp="1"/>
          </p:cNvSpPr>
          <p:nvPr>
            <p:ph idx="1"/>
          </p:nvPr>
        </p:nvSpPr>
        <p:spPr/>
        <p:txBody>
          <a:bodyPr/>
          <a:lstStyle/>
          <a:p>
            <a:endParaRPr lang="en-GB" dirty="0"/>
          </a:p>
        </p:txBody>
      </p:sp>
      <p:pic>
        <p:nvPicPr>
          <p:cNvPr id="10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560" y="2057400"/>
            <a:ext cx="6088640" cy="3680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3429000"/>
            <a:ext cx="169545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3572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i="1" dirty="0"/>
              <a:t>What are the critical implementation aspects?</a:t>
            </a:r>
            <a:endParaRPr lang="en-GB" dirty="0"/>
          </a:p>
        </p:txBody>
      </p:sp>
      <p:sp>
        <p:nvSpPr>
          <p:cNvPr id="3" name="Content Placeholder 2"/>
          <p:cNvSpPr>
            <a:spLocks noGrp="1"/>
          </p:cNvSpPr>
          <p:nvPr>
            <p:ph idx="1"/>
          </p:nvPr>
        </p:nvSpPr>
        <p:spPr/>
        <p:txBody>
          <a:bodyPr>
            <a:normAutofit fontScale="70000" lnSpcReduction="20000"/>
          </a:bodyPr>
          <a:lstStyle/>
          <a:p>
            <a:r>
              <a:rPr lang="en-GB" dirty="0"/>
              <a:t>The critical aspects in the Regatta model includes:</a:t>
            </a:r>
          </a:p>
          <a:p>
            <a:pPr lvl="1"/>
            <a:r>
              <a:rPr lang="en-AU" i="1" dirty="0"/>
              <a:t>Speed </a:t>
            </a:r>
            <a:r>
              <a:rPr lang="en-AU" dirty="0"/>
              <a:t>(</a:t>
            </a:r>
            <a:r>
              <a:rPr lang="en-AU" i="1" dirty="0"/>
              <a:t>Efficiency</a:t>
            </a:r>
            <a:r>
              <a:rPr lang="en-AU" dirty="0"/>
              <a:t>) is crucial – the overall aim is to win, and you win by being the first (fastest) across the finish line. </a:t>
            </a:r>
            <a:r>
              <a:rPr lang="en-AU" i="1" dirty="0"/>
              <a:t>Effectiveness </a:t>
            </a:r>
            <a:r>
              <a:rPr lang="en-AU" dirty="0"/>
              <a:t>relates to ensuring that all the available energy and enthusiasm is used optimally to realize the desired result – that is, to get the best out of the entire team. In a </a:t>
            </a:r>
            <a:r>
              <a:rPr lang="en-AU" dirty="0" err="1"/>
              <a:t>BPM</a:t>
            </a:r>
            <a:r>
              <a:rPr lang="en-AU" dirty="0"/>
              <a:t> project/organization, the aim is to ensure that everyone is contributing sufficiently to realize </a:t>
            </a:r>
            <a:r>
              <a:rPr lang="en-GB" dirty="0"/>
              <a:t>the desired results. </a:t>
            </a:r>
            <a:r>
              <a:rPr lang="en-AU" dirty="0"/>
              <a:t>In a </a:t>
            </a:r>
            <a:r>
              <a:rPr lang="en-AU" dirty="0" err="1"/>
              <a:t>BPM</a:t>
            </a:r>
            <a:r>
              <a:rPr lang="en-AU" dirty="0"/>
              <a:t> project/organization, the aim is to focus on realizing benefits from the </a:t>
            </a:r>
            <a:r>
              <a:rPr lang="en-GB" dirty="0"/>
              <a:t>business processes.</a:t>
            </a:r>
          </a:p>
          <a:p>
            <a:pPr lvl="1"/>
            <a:r>
              <a:rPr lang="en-AU" i="1" dirty="0"/>
              <a:t>Balance </a:t>
            </a:r>
            <a:r>
              <a:rPr lang="en-AU" dirty="0"/>
              <a:t>is required to ensure that the boat does not lean sideways or tip over, which would not be good for its speed and efficiency. Balance is achieved by carefully matching the strength, weight and experience of all the participants in the boat. In a </a:t>
            </a:r>
            <a:r>
              <a:rPr lang="en-AU" dirty="0" err="1"/>
              <a:t>BPM</a:t>
            </a:r>
            <a:r>
              <a:rPr lang="en-AU" dirty="0"/>
              <a:t> project/organization, the aim is to ensure that all implementation elements (management, process, people, project management, resources and information) are considered when implementing a solution. (p.38)</a:t>
            </a:r>
            <a:endParaRPr lang="en-GB" dirty="0"/>
          </a:p>
        </p:txBody>
      </p:sp>
    </p:spTree>
    <p:extLst>
      <p:ext uri="{BB962C8B-B14F-4D97-AF65-F5344CB8AC3E}">
        <p14:creationId xmlns:p14="http://schemas.microsoft.com/office/powerpoint/2010/main" val="2575971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i="1" dirty="0"/>
              <a:t>What are the critical implementation aspects? 2</a:t>
            </a:r>
            <a:endParaRPr lang="en-GB" dirty="0"/>
          </a:p>
        </p:txBody>
      </p:sp>
      <p:sp>
        <p:nvSpPr>
          <p:cNvPr id="3" name="Content Placeholder 2"/>
          <p:cNvSpPr>
            <a:spLocks noGrp="1"/>
          </p:cNvSpPr>
          <p:nvPr>
            <p:ph idx="1"/>
          </p:nvPr>
        </p:nvSpPr>
        <p:spPr/>
        <p:txBody>
          <a:bodyPr>
            <a:normAutofit fontScale="70000" lnSpcReduction="20000"/>
          </a:bodyPr>
          <a:lstStyle/>
          <a:p>
            <a:r>
              <a:rPr lang="en-GB" dirty="0"/>
              <a:t>The critical aspects in the Regatta model includes:</a:t>
            </a:r>
          </a:p>
          <a:p>
            <a:pPr lvl="1"/>
            <a:r>
              <a:rPr lang="en-AU" i="1" dirty="0"/>
              <a:t>Process </a:t>
            </a:r>
            <a:r>
              <a:rPr lang="en-AU" dirty="0"/>
              <a:t>is on the first oar, and this is the person who dictates the speed to other rowers. In a </a:t>
            </a:r>
            <a:r>
              <a:rPr lang="en-AU" dirty="0" err="1"/>
              <a:t>BPM</a:t>
            </a:r>
            <a:r>
              <a:rPr lang="en-AU" dirty="0"/>
              <a:t> project/organization, the business process should be leading and the technology and people should </a:t>
            </a:r>
            <a:r>
              <a:rPr lang="en-GB" dirty="0"/>
              <a:t>follow.</a:t>
            </a:r>
          </a:p>
          <a:p>
            <a:pPr lvl="1"/>
            <a:r>
              <a:rPr lang="en-AU" i="1" dirty="0"/>
              <a:t>Management </a:t>
            </a:r>
            <a:r>
              <a:rPr lang="en-AU" dirty="0"/>
              <a:t>(project manager, CPO, project sponsor) steers the boat in a straight line directly to the finish, ensuring that it does not go off course or get stuck on the shore. If a </a:t>
            </a:r>
            <a:r>
              <a:rPr lang="en-AU" dirty="0" err="1"/>
              <a:t>BPM</a:t>
            </a:r>
            <a:r>
              <a:rPr lang="en-AU" dirty="0"/>
              <a:t> project/organization places too much emphasis on resources and information (the IT aspects), then the project will be pushed onto, and could get stuck on, the organization bank (aspect) – for example, people who are not committed. Alternatively, if a </a:t>
            </a:r>
            <a:r>
              <a:rPr lang="en-AU" dirty="0" err="1"/>
              <a:t>BPM</a:t>
            </a:r>
            <a:r>
              <a:rPr lang="en-AU" dirty="0"/>
              <a:t> project/organization places too much emphasis on the people and process (=organization aspects), the project ‘boat’ could get stuck on the IT bank (aspects) of the project, for example, the resources (hardware and software) which are unable to meet the desired results. (p.39)</a:t>
            </a:r>
            <a:endParaRPr lang="en-GB" dirty="0"/>
          </a:p>
        </p:txBody>
      </p:sp>
    </p:spTree>
    <p:extLst>
      <p:ext uri="{BB962C8B-B14F-4D97-AF65-F5344CB8AC3E}">
        <p14:creationId xmlns:p14="http://schemas.microsoft.com/office/powerpoint/2010/main" val="1327418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AU" sz="3600" dirty="0"/>
              <a:t>Why do you need a structured approach to</a:t>
            </a:r>
            <a:br>
              <a:rPr lang="en-AU" sz="3600" dirty="0"/>
            </a:br>
            <a:r>
              <a:rPr lang="en-GB" sz="3600" dirty="0"/>
              <a:t>implementing </a:t>
            </a:r>
            <a:r>
              <a:rPr lang="en-GB" sz="3600" dirty="0" err="1"/>
              <a:t>BPM</a:t>
            </a:r>
            <a:r>
              <a:rPr lang="en-GB" sz="3600" dirty="0"/>
              <a:t>? (p. 40 &amp; 41)</a:t>
            </a:r>
          </a:p>
        </p:txBody>
      </p:sp>
      <p:sp>
        <p:nvSpPr>
          <p:cNvPr id="3" name="Content Placeholder 2"/>
          <p:cNvSpPr>
            <a:spLocks noGrp="1"/>
          </p:cNvSpPr>
          <p:nvPr>
            <p:ph idx="1"/>
          </p:nvPr>
        </p:nvSpPr>
        <p:spPr/>
        <p:txBody>
          <a:bodyPr>
            <a:normAutofit/>
          </a:bodyPr>
          <a:lstStyle/>
          <a:p>
            <a:r>
              <a:rPr lang="en-AU" sz="2000" dirty="0"/>
              <a:t>The traditional way that most organizations have gone about process improvement projects can be shown with the Deming Cycle (Walton, 1986) of Plan, Do, Check and Act. This has evolved into the following:</a:t>
            </a:r>
          </a:p>
          <a:p>
            <a:endParaRPr lang="en-GB"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663229"/>
            <a:ext cx="5410200" cy="4140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4209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AU" sz="3600" dirty="0"/>
              <a:t>Why do you need a structured approach to</a:t>
            </a:r>
            <a:br>
              <a:rPr lang="en-AU" sz="3600" dirty="0"/>
            </a:br>
            <a:r>
              <a:rPr lang="en-GB" sz="3600" dirty="0"/>
              <a:t>implementing </a:t>
            </a:r>
            <a:r>
              <a:rPr lang="en-GB" sz="3600" dirty="0" err="1"/>
              <a:t>BPM</a:t>
            </a:r>
            <a:r>
              <a:rPr lang="en-GB" sz="3600" dirty="0"/>
              <a:t>? 2</a:t>
            </a:r>
          </a:p>
        </p:txBody>
      </p:sp>
      <p:sp>
        <p:nvSpPr>
          <p:cNvPr id="3" name="Content Placeholder 2"/>
          <p:cNvSpPr>
            <a:spLocks noGrp="1"/>
          </p:cNvSpPr>
          <p:nvPr>
            <p:ph idx="1"/>
          </p:nvPr>
        </p:nvSpPr>
        <p:spPr/>
        <p:txBody>
          <a:bodyPr>
            <a:normAutofit fontScale="77500" lnSpcReduction="20000"/>
          </a:bodyPr>
          <a:lstStyle/>
          <a:p>
            <a:r>
              <a:rPr lang="en-GB" dirty="0"/>
              <a:t>The traditional </a:t>
            </a:r>
            <a:r>
              <a:rPr lang="en-AU" dirty="0"/>
              <a:t>Plan, Do, Check and Act would become more complete by:</a:t>
            </a:r>
          </a:p>
          <a:p>
            <a:pPr marL="971550" lvl="1" indent="-514350">
              <a:buFont typeface="+mj-lt"/>
              <a:buAutoNum type="arabicPeriod"/>
            </a:pPr>
            <a:r>
              <a:rPr lang="en-AU" dirty="0"/>
              <a:t>Conduct a review of the areas to be improved, understand the business objectives, collect stakeholder requirements and select the initial </a:t>
            </a:r>
            <a:r>
              <a:rPr lang="en-GB" dirty="0"/>
              <a:t>processes to be improved</a:t>
            </a:r>
          </a:p>
          <a:p>
            <a:pPr marL="971550" lvl="1" indent="-514350">
              <a:buFont typeface="+mj-lt"/>
              <a:buAutoNum type="arabicPeriod"/>
            </a:pPr>
            <a:r>
              <a:rPr lang="en-AU" dirty="0"/>
              <a:t>Complete the ‘As is’ mapping in sufficient detail to understand the process and learn how to improve it</a:t>
            </a:r>
          </a:p>
          <a:p>
            <a:pPr marL="971550" lvl="1" indent="-514350">
              <a:buFont typeface="+mj-lt"/>
              <a:buAutoNum type="arabicPeriod"/>
            </a:pPr>
            <a:r>
              <a:rPr lang="en-AU" dirty="0"/>
              <a:t>Agree the timeframe for the delivery of the redesigned processes with the business and complete the ‘To be’ step to redesign the processes</a:t>
            </a:r>
          </a:p>
          <a:p>
            <a:pPr marL="971550" lvl="1" indent="-514350">
              <a:buFont typeface="+mj-lt"/>
              <a:buAutoNum type="arabicPeriod"/>
            </a:pPr>
            <a:r>
              <a:rPr lang="en-AU" dirty="0"/>
              <a:t>Implement the redesigned processes.</a:t>
            </a:r>
          </a:p>
          <a:p>
            <a:pPr marL="971550" lvl="1" indent="-514350">
              <a:buFont typeface="+mj-lt"/>
              <a:buAutoNum type="arabicPeriod"/>
            </a:pPr>
            <a:r>
              <a:rPr lang="en-AU" dirty="0"/>
              <a:t>Establish a continuous process improvement program within the organization to change the processes as the business changes. This </a:t>
            </a:r>
            <a:r>
              <a:rPr lang="en-GB" dirty="0"/>
              <a:t>completes the feedback loop. (p.40 &amp; 41)</a:t>
            </a:r>
          </a:p>
        </p:txBody>
      </p:sp>
    </p:spTree>
    <p:extLst>
      <p:ext uri="{BB962C8B-B14F-4D97-AF65-F5344CB8AC3E}">
        <p14:creationId xmlns:p14="http://schemas.microsoft.com/office/powerpoint/2010/main" val="696993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AU" sz="3600" dirty="0"/>
              <a:t>Why do you need a structured approach to</a:t>
            </a:r>
            <a:br>
              <a:rPr lang="en-AU" sz="3600" dirty="0"/>
            </a:br>
            <a:r>
              <a:rPr lang="en-GB" sz="3600" dirty="0"/>
              <a:t>implementing </a:t>
            </a:r>
            <a:r>
              <a:rPr lang="en-GB" sz="3600" dirty="0" err="1"/>
              <a:t>BPM</a:t>
            </a:r>
            <a:r>
              <a:rPr lang="en-GB" sz="3600" dirty="0"/>
              <a:t>? 3</a:t>
            </a:r>
          </a:p>
        </p:txBody>
      </p:sp>
      <p:sp>
        <p:nvSpPr>
          <p:cNvPr id="3" name="Content Placeholder 2"/>
          <p:cNvSpPr>
            <a:spLocks noGrp="1"/>
          </p:cNvSpPr>
          <p:nvPr>
            <p:ph idx="1"/>
          </p:nvPr>
        </p:nvSpPr>
        <p:spPr/>
        <p:txBody>
          <a:bodyPr>
            <a:normAutofit fontScale="92500" lnSpcReduction="10000"/>
          </a:bodyPr>
          <a:lstStyle/>
          <a:p>
            <a:r>
              <a:rPr lang="en-AU" dirty="0"/>
              <a:t>One of the key questions in this approach is, ‘have you solved the correct problem?’ How can you be certain that the way you have redesigned your processes contributes to the organization’s strategic vision or intent?</a:t>
            </a:r>
          </a:p>
          <a:p>
            <a:r>
              <a:rPr lang="en-AU" dirty="0" err="1"/>
              <a:t>Stace</a:t>
            </a:r>
            <a:r>
              <a:rPr lang="en-AU" dirty="0"/>
              <a:t> and </a:t>
            </a:r>
            <a:r>
              <a:rPr lang="en-AU" dirty="0" err="1"/>
              <a:t>Dunphy</a:t>
            </a:r>
            <a:r>
              <a:rPr lang="en-AU" dirty="0"/>
              <a:t> (1996) say that:</a:t>
            </a:r>
          </a:p>
          <a:p>
            <a:pPr marL="400050" lvl="1" indent="0">
              <a:buNone/>
            </a:pPr>
            <a:r>
              <a:rPr lang="en-AU" dirty="0"/>
              <a:t>“strategy is the search for directions which energize the life of an organization; structures provide the social organization needed to facilitate the strategy….Strategy and structure need to be constantly re-examined and realigned to be effective.” (p.41)</a:t>
            </a:r>
            <a:endParaRPr lang="en-GB" dirty="0"/>
          </a:p>
        </p:txBody>
      </p:sp>
    </p:spTree>
    <p:extLst>
      <p:ext uri="{BB962C8B-B14F-4D97-AF65-F5344CB8AC3E}">
        <p14:creationId xmlns:p14="http://schemas.microsoft.com/office/powerpoint/2010/main" val="2024469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4636"/>
            <a:ext cx="8229600" cy="1143000"/>
          </a:xfrm>
        </p:spPr>
        <p:txBody>
          <a:bodyPr/>
          <a:lstStyle/>
          <a:p>
            <a:r>
              <a:rPr lang="en-AU" dirty="0" err="1"/>
              <a:t>Prahalad’s</a:t>
            </a:r>
            <a:r>
              <a:rPr lang="en-AU" dirty="0"/>
              <a:t> </a:t>
            </a:r>
            <a:r>
              <a:rPr lang="en-GB" dirty="0"/>
              <a:t>Three Agendas</a:t>
            </a:r>
          </a:p>
        </p:txBody>
      </p:sp>
      <p:sp>
        <p:nvSpPr>
          <p:cNvPr id="3" name="Content Placeholder 2"/>
          <p:cNvSpPr>
            <a:spLocks noGrp="1"/>
          </p:cNvSpPr>
          <p:nvPr>
            <p:ph idx="1"/>
          </p:nvPr>
        </p:nvSpPr>
        <p:spPr>
          <a:xfrm>
            <a:off x="457200" y="838200"/>
            <a:ext cx="8229600" cy="6019800"/>
          </a:xfrm>
        </p:spPr>
        <p:txBody>
          <a:bodyPr>
            <a:normAutofit fontScale="70000" lnSpcReduction="20000"/>
          </a:bodyPr>
          <a:lstStyle/>
          <a:p>
            <a:pPr marL="0" indent="0">
              <a:buNone/>
            </a:pPr>
            <a:r>
              <a:rPr lang="en-AU" dirty="0"/>
              <a:t>Three agendas must work </a:t>
            </a:r>
            <a:r>
              <a:rPr lang="en-GB" dirty="0"/>
              <a:t>simultaneously and continuously together:</a:t>
            </a:r>
          </a:p>
          <a:p>
            <a:pPr marL="0" indent="0">
              <a:buNone/>
            </a:pPr>
            <a:r>
              <a:rPr lang="en-GB" dirty="0"/>
              <a:t> </a:t>
            </a:r>
          </a:p>
          <a:p>
            <a:pPr marL="514350" indent="-514350">
              <a:buFont typeface="+mj-lt"/>
              <a:buAutoNum type="arabicPeriod"/>
            </a:pPr>
            <a:r>
              <a:rPr lang="en-AU" dirty="0"/>
              <a:t>The intellectual agenda. This is what some call strategy; while others have described it as an organization vision or strategic intent. This is referred to as ‘Organization goals and measures of organizational </a:t>
            </a:r>
            <a:r>
              <a:rPr lang="en-GB" dirty="0"/>
              <a:t>success’ in </a:t>
            </a:r>
            <a:r>
              <a:rPr lang="en-AU" dirty="0"/>
              <a:t>in the figure below</a:t>
            </a:r>
            <a:r>
              <a:rPr lang="en-GB" dirty="0"/>
              <a:t>.</a:t>
            </a:r>
          </a:p>
          <a:p>
            <a:pPr marL="514350" indent="-514350">
              <a:buFont typeface="+mj-lt"/>
              <a:buAutoNum type="arabicPeriod"/>
            </a:pPr>
            <a:r>
              <a:rPr lang="en-AU" dirty="0"/>
              <a:t>The management agenda. This consists of the structures, technologies and systems of the organization. It includes how management chooses to utilize and move resources within the organization to meet the organization needs. We would explicitly include processes in this agenda, and this is shown as the ‘Organization management’ </a:t>
            </a:r>
            <a:r>
              <a:rPr lang="en-GB" dirty="0"/>
              <a:t>column in </a:t>
            </a:r>
            <a:r>
              <a:rPr lang="en-AU" dirty="0"/>
              <a:t>in the figure below</a:t>
            </a:r>
            <a:r>
              <a:rPr lang="en-GB" dirty="0"/>
              <a:t>.</a:t>
            </a:r>
          </a:p>
          <a:p>
            <a:pPr marL="514350" indent="-514350">
              <a:buFont typeface="+mj-lt"/>
              <a:buAutoNum type="arabicPeriod"/>
            </a:pPr>
            <a:r>
              <a:rPr lang="en-AU" dirty="0"/>
              <a:t>The behavioural agenda. This covers the culture, values, ethics, leadership styles, personnel training, skills and key performance indicators of the people within the organization. It is important here to ensure that the reward systems respond appropriately to the </a:t>
            </a:r>
            <a:r>
              <a:rPr lang="en-AU" dirty="0" err="1"/>
              <a:t>behavior</a:t>
            </a:r>
            <a:r>
              <a:rPr lang="en-AU" dirty="0"/>
              <a:t> you wish to promote. This is shown as the last row ‘Performance and measurement’) in the figure below. (p.41)</a:t>
            </a:r>
            <a:endParaRPr lang="en-GB" dirty="0"/>
          </a:p>
        </p:txBody>
      </p:sp>
    </p:spTree>
    <p:extLst>
      <p:ext uri="{BB962C8B-B14F-4D97-AF65-F5344CB8AC3E}">
        <p14:creationId xmlns:p14="http://schemas.microsoft.com/office/powerpoint/2010/main" val="1840515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Performance Components (p.42)</a:t>
            </a:r>
          </a:p>
        </p:txBody>
      </p:sp>
      <p:sp>
        <p:nvSpPr>
          <p:cNvPr id="3" name="Content Placeholder 2"/>
          <p:cNvSpPr>
            <a:spLocks noGrp="1"/>
          </p:cNvSpPr>
          <p:nvPr>
            <p:ph idx="1"/>
          </p:nvPr>
        </p:nvSpPr>
        <p:spPr/>
        <p:txBody>
          <a:bodyPr/>
          <a:lstStyle/>
          <a:p>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354792"/>
            <a:ext cx="8229600" cy="5264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9321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Autofit/>
          </a:bodyPr>
          <a:lstStyle/>
          <a:p>
            <a:r>
              <a:rPr lang="en-AU" sz="2800" b="1" dirty="0"/>
              <a:t>Case study: Importance of understanding organization strategy</a:t>
            </a:r>
            <a:endParaRPr lang="en-GB" sz="2800" dirty="0"/>
          </a:p>
        </p:txBody>
      </p:sp>
      <p:sp>
        <p:nvSpPr>
          <p:cNvPr id="3" name="Content Placeholder 2"/>
          <p:cNvSpPr>
            <a:spLocks noGrp="1"/>
          </p:cNvSpPr>
          <p:nvPr>
            <p:ph idx="1"/>
          </p:nvPr>
        </p:nvSpPr>
        <p:spPr>
          <a:xfrm>
            <a:off x="457200" y="1219200"/>
            <a:ext cx="8229600" cy="5562600"/>
          </a:xfrm>
        </p:spPr>
        <p:txBody>
          <a:bodyPr>
            <a:normAutofit fontScale="62500" lnSpcReduction="20000"/>
          </a:bodyPr>
          <a:lstStyle/>
          <a:p>
            <a:pPr marL="0" indent="0">
              <a:buNone/>
            </a:pPr>
            <a:r>
              <a:rPr lang="en-AU" dirty="0"/>
              <a:t>We were asked to review the current processes in the operations area of an organization and to recommend how they should go about an improvement program. There were two options put forward. The first was for incremental process improvement, with no additional automation, and the second was for an automated </a:t>
            </a:r>
            <a:r>
              <a:rPr lang="en-AU" dirty="0" err="1"/>
              <a:t>BPM</a:t>
            </a:r>
            <a:r>
              <a:rPr lang="en-AU" dirty="0"/>
              <a:t> solution. It was interesting that both options met the designated process goals, which the client had documented. So we asked them to describe their organization strategy for the next three years. The organization’s strategic intent was that it: </a:t>
            </a:r>
            <a:r>
              <a:rPr lang="en-AU" i="1" dirty="0"/>
              <a:t>will place us substantially ahead of our competition, such that it will be difficult for competitors to match the process and systems service levels able to be consistently achieved. This will form the foundation of our competitive advantage in the near and medium term. </a:t>
            </a:r>
            <a:r>
              <a:rPr lang="en-AU" dirty="0"/>
              <a:t>The incremental option would have provided incremental improvement. Only three out of the twenty five processes could be redesigned totally, whereas the remaining processes would have only been incrementally </a:t>
            </a:r>
            <a:r>
              <a:rPr lang="en-GB" dirty="0"/>
              <a:t>improved. </a:t>
            </a:r>
            <a:r>
              <a:rPr lang="en-AU" dirty="0"/>
              <a:t>The automated </a:t>
            </a:r>
            <a:r>
              <a:rPr lang="en-AU" dirty="0" err="1"/>
              <a:t>BPM</a:t>
            </a:r>
            <a:r>
              <a:rPr lang="en-AU" dirty="0"/>
              <a:t> option would have provided substantial innovation and integration with other critical systems, as well as the ability to provide the organization with continuing business agility. </a:t>
            </a:r>
            <a:r>
              <a:rPr lang="en-AU" b="1" dirty="0"/>
              <a:t>Message</a:t>
            </a:r>
            <a:r>
              <a:rPr lang="en-AU" dirty="0"/>
              <a:t>: It became obvious for our client to choose the automated </a:t>
            </a:r>
            <a:r>
              <a:rPr lang="en-AU" dirty="0" err="1"/>
              <a:t>BPM</a:t>
            </a:r>
            <a:r>
              <a:rPr lang="en-AU" dirty="0"/>
              <a:t> option. Unless the project manager clearly understands the organization’s strategy, and ensures that the project satisfies and adds value to this strategy, then the project runs the risk of ‘solving the wrong problem’. (p.43)</a:t>
            </a:r>
            <a:endParaRPr lang="en-GB" dirty="0"/>
          </a:p>
        </p:txBody>
      </p:sp>
    </p:spTree>
    <p:extLst>
      <p:ext uri="{BB962C8B-B14F-4D97-AF65-F5344CB8AC3E}">
        <p14:creationId xmlns:p14="http://schemas.microsoft.com/office/powerpoint/2010/main" val="3405061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to implement?</a:t>
            </a:r>
          </a:p>
        </p:txBody>
      </p:sp>
      <p:sp>
        <p:nvSpPr>
          <p:cNvPr id="3" name="Content Placeholder 2"/>
          <p:cNvSpPr>
            <a:spLocks noGrp="1"/>
          </p:cNvSpPr>
          <p:nvPr>
            <p:ph idx="1"/>
          </p:nvPr>
        </p:nvSpPr>
        <p:spPr>
          <a:xfrm>
            <a:off x="457200" y="1295400"/>
            <a:ext cx="8229600" cy="4830763"/>
          </a:xfrm>
        </p:spPr>
        <p:txBody>
          <a:bodyPr>
            <a:normAutofit fontScale="70000" lnSpcReduction="20000"/>
          </a:bodyPr>
          <a:lstStyle/>
          <a:p>
            <a:r>
              <a:rPr lang="en-AU" dirty="0"/>
              <a:t>Having linked the organization strategy with the supporting process goals and created the redesigned processes, you must ask, ‘who will implement these new processes?’ The answer is, the people within the organization.</a:t>
            </a:r>
          </a:p>
          <a:p>
            <a:r>
              <a:rPr lang="en-AU" dirty="0"/>
              <a:t>Unless the organization structure, role descriptions, skill sets and reward systems support and are in alignment with the organization direction, you will only be covering the first two of </a:t>
            </a:r>
            <a:r>
              <a:rPr lang="en-AU" dirty="0" err="1"/>
              <a:t>Prahalad’s</a:t>
            </a:r>
            <a:r>
              <a:rPr lang="en-AU" dirty="0"/>
              <a:t> agendas.</a:t>
            </a:r>
          </a:p>
          <a:p>
            <a:r>
              <a:rPr lang="en-AU" dirty="0"/>
              <a:t>Once all these areas have been addressed, the organization must ensure that there is an ongoing process to ‘manage’ and continuously to improve the </a:t>
            </a:r>
            <a:r>
              <a:rPr lang="en-GB" dirty="0"/>
              <a:t>business processes.</a:t>
            </a:r>
          </a:p>
          <a:p>
            <a:r>
              <a:rPr lang="en-AU" dirty="0"/>
              <a:t>Implementing a </a:t>
            </a:r>
            <a:r>
              <a:rPr lang="en-AU" dirty="0" err="1"/>
              <a:t>BPM</a:t>
            </a:r>
            <a:r>
              <a:rPr lang="en-AU" dirty="0"/>
              <a:t> project is a multi-faceted and complex process that, if tackled without a structured approach, either will not work or will not meet the expectations of the stakeholders. However, over-applying a methodology or framework will not provide the flexibility required to meet the varying challenges. (p. 43)</a:t>
            </a:r>
            <a:endParaRPr lang="en-GB" dirty="0"/>
          </a:p>
        </p:txBody>
      </p:sp>
    </p:spTree>
    <p:extLst>
      <p:ext uri="{BB962C8B-B14F-4D97-AF65-F5344CB8AC3E}">
        <p14:creationId xmlns:p14="http://schemas.microsoft.com/office/powerpoint/2010/main" val="3749398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BPM Improvement framework</a:t>
            </a:r>
          </a:p>
        </p:txBody>
      </p:sp>
      <p:sp>
        <p:nvSpPr>
          <p:cNvPr id="3" name="Content Placeholder 2"/>
          <p:cNvSpPr>
            <a:spLocks noGrp="1"/>
          </p:cNvSpPr>
          <p:nvPr>
            <p:ph idx="1"/>
          </p:nvPr>
        </p:nvSpPr>
        <p:spPr>
          <a:xfrm>
            <a:off x="457200" y="1600200"/>
            <a:ext cx="8229600" cy="4953000"/>
          </a:xfrm>
        </p:spPr>
        <p:txBody>
          <a:bodyPr>
            <a:normAutofit fontScale="62500" lnSpcReduction="20000"/>
          </a:bodyPr>
          <a:lstStyle/>
          <a:p>
            <a:r>
              <a:rPr lang="en-AU" dirty="0"/>
              <a:t>Literature has suggested that there are three critical aspects to a process improvement project: people, process and technology. Adding to at a forth component called project management:</a:t>
            </a:r>
          </a:p>
          <a:p>
            <a:pPr lvl="1"/>
            <a:r>
              <a:rPr lang="en-AU" dirty="0"/>
              <a:t>1 </a:t>
            </a:r>
            <a:r>
              <a:rPr lang="en-AU" i="1" dirty="0"/>
              <a:t>Process</a:t>
            </a:r>
            <a:r>
              <a:rPr lang="en-AU" dirty="0"/>
              <a:t>. There must be an appropriate level of business process innovation or redesign linked to the organization strategy and process goals, and an acceptance of the importance of processes within the </a:t>
            </a:r>
            <a:r>
              <a:rPr lang="en-GB" dirty="0"/>
              <a:t>organization.</a:t>
            </a:r>
          </a:p>
          <a:p>
            <a:pPr lvl="1"/>
            <a:r>
              <a:rPr lang="en-AU" dirty="0"/>
              <a:t>2 </a:t>
            </a:r>
            <a:r>
              <a:rPr lang="en-AU" i="1" dirty="0"/>
              <a:t>People</a:t>
            </a:r>
            <a:r>
              <a:rPr lang="en-AU" dirty="0"/>
              <a:t>. As an organization grows in its maturity of process management, it will understand that people are the key to implementing the proposed new processes. The organization must have the appropriate </a:t>
            </a:r>
            <a:r>
              <a:rPr lang="en-GB" dirty="0"/>
              <a:t>performance measurement and management structures </a:t>
            </a:r>
            <a:r>
              <a:rPr lang="en-AU" dirty="0"/>
              <a:t>across key processes. Process management should be proactive and then move towards being predictive, rather than reactive. Amongst other things, this all revolves around the people aspects of a </a:t>
            </a:r>
            <a:r>
              <a:rPr lang="en-AU" dirty="0" err="1"/>
              <a:t>BPM</a:t>
            </a:r>
            <a:r>
              <a:rPr lang="en-AU" dirty="0"/>
              <a:t> </a:t>
            </a:r>
            <a:r>
              <a:rPr lang="en-GB" dirty="0"/>
              <a:t>project.</a:t>
            </a:r>
          </a:p>
          <a:p>
            <a:pPr lvl="1"/>
            <a:r>
              <a:rPr lang="en-AU" dirty="0"/>
              <a:t>3 </a:t>
            </a:r>
            <a:r>
              <a:rPr lang="en-AU" i="1" dirty="0"/>
              <a:t>Technology</a:t>
            </a:r>
            <a:r>
              <a:rPr lang="en-AU" dirty="0"/>
              <a:t>. This refers to the supporting tools for the processes and people and does not necessarily mean </a:t>
            </a:r>
            <a:r>
              <a:rPr lang="en-AU" dirty="0" err="1"/>
              <a:t>BPM</a:t>
            </a:r>
            <a:r>
              <a:rPr lang="en-AU" dirty="0"/>
              <a:t> software components or </a:t>
            </a:r>
            <a:r>
              <a:rPr lang="en-GB" dirty="0"/>
              <a:t>applications (although it could).</a:t>
            </a:r>
          </a:p>
          <a:p>
            <a:pPr lvl="1"/>
            <a:r>
              <a:rPr lang="en-GB" dirty="0"/>
              <a:t>4 </a:t>
            </a:r>
            <a:r>
              <a:rPr lang="en-AU" i="1" dirty="0"/>
              <a:t>Project management</a:t>
            </a:r>
            <a:r>
              <a:rPr lang="en-AU" dirty="0"/>
              <a:t>, for without a well-run project an implementation is destined </a:t>
            </a:r>
            <a:r>
              <a:rPr lang="en-GB" dirty="0"/>
              <a:t>to failure (p.47)</a:t>
            </a:r>
          </a:p>
        </p:txBody>
      </p:sp>
    </p:spTree>
    <p:extLst>
      <p:ext uri="{BB962C8B-B14F-4D97-AF65-F5344CB8AC3E}">
        <p14:creationId xmlns:p14="http://schemas.microsoft.com/office/powerpoint/2010/main" val="881121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BPM Improvement framework 2 (p.49)</a:t>
            </a:r>
          </a:p>
        </p:txBody>
      </p:sp>
      <p:sp>
        <p:nvSpPr>
          <p:cNvPr id="3" name="Content Placeholder 2"/>
          <p:cNvSpPr>
            <a:spLocks noGrp="1"/>
          </p:cNvSpPr>
          <p:nvPr>
            <p:ph idx="1"/>
          </p:nvPr>
        </p:nvSpPr>
        <p:spPr/>
        <p:txBody>
          <a:bodyPr/>
          <a:lstStyle/>
          <a:p>
            <a:endParaRPr lang="en-GB"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121" r="5397"/>
          <a:stretch/>
        </p:blipFill>
        <p:spPr bwMode="auto">
          <a:xfrm>
            <a:off x="1219200" y="1395251"/>
            <a:ext cx="6386946" cy="5455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3061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Foundation of BPM Improvement Success</a:t>
            </a:r>
          </a:p>
        </p:txBody>
      </p:sp>
      <p:sp>
        <p:nvSpPr>
          <p:cNvPr id="3" name="Content Placeholder 2"/>
          <p:cNvSpPr>
            <a:spLocks noGrp="1"/>
          </p:cNvSpPr>
          <p:nvPr>
            <p:ph idx="1"/>
          </p:nvPr>
        </p:nvSpPr>
        <p:spPr>
          <a:xfrm>
            <a:off x="457200" y="1600200"/>
            <a:ext cx="8229600" cy="5029200"/>
          </a:xfrm>
        </p:spPr>
        <p:txBody>
          <a:bodyPr>
            <a:normAutofit fontScale="62500" lnSpcReduction="20000"/>
          </a:bodyPr>
          <a:lstStyle/>
          <a:p>
            <a:r>
              <a:rPr lang="en-AU" dirty="0" err="1"/>
              <a:t>BPM</a:t>
            </a:r>
            <a:r>
              <a:rPr lang="en-AU" dirty="0"/>
              <a:t> projects are complex, and success depends upon all aspects of the project being executed well. These aspects are represented by the ‘foundations’ upon which the stool rests. If these foundations are soft (or not executed successfully), then the stool will sink and eventually collapse. If the foundations are firm, however, because they are executed well, the stool will be resting upon a solid foundation and the project will be successful.</a:t>
            </a:r>
          </a:p>
          <a:p>
            <a:r>
              <a:rPr lang="en-AU" dirty="0"/>
              <a:t>Symptoms which indicate that an organization is struggling with executing </a:t>
            </a:r>
            <a:r>
              <a:rPr lang="en-GB" dirty="0"/>
              <a:t>these components are that: </a:t>
            </a:r>
          </a:p>
          <a:p>
            <a:pPr lvl="1"/>
            <a:r>
              <a:rPr lang="en-AU" dirty="0"/>
              <a:t>it doesn’t know where to start</a:t>
            </a:r>
          </a:p>
          <a:p>
            <a:pPr lvl="1"/>
            <a:r>
              <a:rPr lang="en-AU" dirty="0"/>
              <a:t>it is not making the headway that was anticipated or planned</a:t>
            </a:r>
          </a:p>
          <a:p>
            <a:pPr lvl="1"/>
            <a:r>
              <a:rPr lang="en-AU" dirty="0"/>
              <a:t>it has purchased a technology tool and thinks this is the answer</a:t>
            </a:r>
          </a:p>
          <a:p>
            <a:pPr lvl="1"/>
            <a:r>
              <a:rPr lang="en-AU" dirty="0"/>
              <a:t>redesigned processes are not implemented</a:t>
            </a:r>
          </a:p>
          <a:p>
            <a:pPr lvl="1"/>
            <a:r>
              <a:rPr lang="en-AU" dirty="0"/>
              <a:t>insufficient benefits are being realized</a:t>
            </a:r>
          </a:p>
          <a:p>
            <a:pPr lvl="1"/>
            <a:r>
              <a:rPr lang="en-AU" dirty="0"/>
              <a:t>it is doing process improvement for the wrong reason (‘everyone else is doing it, so should we!’) </a:t>
            </a:r>
          </a:p>
          <a:p>
            <a:pPr lvl="1"/>
            <a:r>
              <a:rPr lang="en-AU" dirty="0" err="1"/>
              <a:t>BPM</a:t>
            </a:r>
            <a:r>
              <a:rPr lang="en-AU" dirty="0"/>
              <a:t> is making little impact on the organization, perhaps because the scope is too small or too large, or because the organization is </a:t>
            </a:r>
            <a:r>
              <a:rPr lang="en-AU" dirty="0" err="1"/>
              <a:t>endeavoring</a:t>
            </a:r>
            <a:r>
              <a:rPr lang="en-AU" dirty="0"/>
              <a:t> to be too ambitious. (p.49)</a:t>
            </a:r>
            <a:endParaRPr lang="en-GB" dirty="0"/>
          </a:p>
          <a:p>
            <a:endParaRPr lang="en-GB" dirty="0"/>
          </a:p>
        </p:txBody>
      </p:sp>
    </p:spTree>
    <p:extLst>
      <p:ext uri="{BB962C8B-B14F-4D97-AF65-F5344CB8AC3E}">
        <p14:creationId xmlns:p14="http://schemas.microsoft.com/office/powerpoint/2010/main" val="1839133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Foundation of BPM Improvement Success 2</a:t>
            </a:r>
          </a:p>
        </p:txBody>
      </p:sp>
      <p:sp>
        <p:nvSpPr>
          <p:cNvPr id="3" name="Content Placeholder 2"/>
          <p:cNvSpPr>
            <a:spLocks noGrp="1"/>
          </p:cNvSpPr>
          <p:nvPr>
            <p:ph idx="1"/>
          </p:nvPr>
        </p:nvSpPr>
        <p:spPr/>
        <p:txBody>
          <a:bodyPr>
            <a:normAutofit fontScale="62500" lnSpcReduction="20000"/>
          </a:bodyPr>
          <a:lstStyle/>
          <a:p>
            <a:r>
              <a:rPr lang="en-AU" dirty="0"/>
              <a:t>Before an organization can improve business processes, there must be an understanding of factors that influence it. Unless there is full appreciation of the culture and </a:t>
            </a:r>
            <a:r>
              <a:rPr lang="en-AU" dirty="0" err="1"/>
              <a:t>behavior</a:t>
            </a:r>
            <a:r>
              <a:rPr lang="en-AU" dirty="0"/>
              <a:t> of the people using the processes, you cannot know that the changes will be effective.</a:t>
            </a:r>
          </a:p>
          <a:p>
            <a:r>
              <a:rPr lang="en-AU" dirty="0"/>
              <a:t>This is not just about aligning strategy and processes, but also people and </a:t>
            </a:r>
            <a:r>
              <a:rPr lang="en-AU" dirty="0" err="1"/>
              <a:t>behaviors</a:t>
            </a:r>
            <a:r>
              <a:rPr lang="en-AU" dirty="0"/>
              <a:t>. Performance management and measures, change management and communication will also impact a </a:t>
            </a:r>
            <a:r>
              <a:rPr lang="en-AU" dirty="0" err="1"/>
              <a:t>BPM</a:t>
            </a:r>
            <a:r>
              <a:rPr lang="en-AU" dirty="0"/>
              <a:t> project. Effective communication across all organizational levels is critical to </a:t>
            </a:r>
            <a:r>
              <a:rPr lang="en-AU" dirty="0" err="1"/>
              <a:t>BPM</a:t>
            </a:r>
            <a:r>
              <a:rPr lang="en-AU" dirty="0"/>
              <a:t> project success.</a:t>
            </a:r>
          </a:p>
          <a:p>
            <a:r>
              <a:rPr lang="en-AU" dirty="0"/>
              <a:t>Organization results are a function of how the critical components are synchronized, and the critical components include:</a:t>
            </a:r>
          </a:p>
          <a:p>
            <a:pPr lvl="1"/>
            <a:r>
              <a:rPr lang="en-GB" dirty="0"/>
              <a:t>strategic intent</a:t>
            </a:r>
          </a:p>
          <a:p>
            <a:pPr lvl="1"/>
            <a:r>
              <a:rPr lang="en-GB" dirty="0"/>
              <a:t>strategic vision</a:t>
            </a:r>
          </a:p>
          <a:p>
            <a:pPr lvl="1"/>
            <a:r>
              <a:rPr lang="en-GB" dirty="0"/>
              <a:t>execution</a:t>
            </a:r>
          </a:p>
          <a:p>
            <a:pPr lvl="1"/>
            <a:r>
              <a:rPr lang="en-GB" dirty="0"/>
              <a:t>values/culture/</a:t>
            </a:r>
            <a:r>
              <a:rPr lang="en-GB" dirty="0" err="1"/>
              <a:t>behaviors</a:t>
            </a:r>
            <a:endParaRPr lang="en-GB" dirty="0"/>
          </a:p>
          <a:p>
            <a:pPr lvl="1"/>
            <a:r>
              <a:rPr lang="en-GB" dirty="0"/>
              <a:t>people.  (P.48)</a:t>
            </a:r>
          </a:p>
        </p:txBody>
      </p:sp>
    </p:spTree>
    <p:extLst>
      <p:ext uri="{BB962C8B-B14F-4D97-AF65-F5344CB8AC3E}">
        <p14:creationId xmlns:p14="http://schemas.microsoft.com/office/powerpoint/2010/main" val="3789859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err="1"/>
              <a:t>BPM</a:t>
            </a:r>
            <a:r>
              <a:rPr lang="en-GB" dirty="0"/>
              <a:t> Implementation Framework (P.49)</a:t>
            </a:r>
          </a:p>
        </p:txBody>
      </p:sp>
      <p:sp>
        <p:nvSpPr>
          <p:cNvPr id="3" name="Content Placeholder 2"/>
          <p:cNvSpPr>
            <a:spLocks noGrp="1"/>
          </p:cNvSpPr>
          <p:nvPr>
            <p:ph idx="1"/>
          </p:nvPr>
        </p:nvSpPr>
        <p:spPr/>
        <p:txBody>
          <a:bodyPr/>
          <a:lstStyle/>
          <a:p>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350981"/>
            <a:ext cx="5443538" cy="55070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4240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BPM</a:t>
            </a:r>
            <a:r>
              <a:rPr lang="en-GB" dirty="0"/>
              <a:t> Implementation Framework</a:t>
            </a:r>
          </a:p>
        </p:txBody>
      </p:sp>
      <p:sp>
        <p:nvSpPr>
          <p:cNvPr id="3" name="Content Placeholder 2"/>
          <p:cNvSpPr>
            <a:spLocks noGrp="1"/>
          </p:cNvSpPr>
          <p:nvPr>
            <p:ph idx="1"/>
          </p:nvPr>
        </p:nvSpPr>
        <p:spPr/>
        <p:txBody>
          <a:bodyPr>
            <a:normAutofit fontScale="92500" lnSpcReduction="20000"/>
          </a:bodyPr>
          <a:lstStyle/>
          <a:p>
            <a:r>
              <a:rPr lang="en-AU" dirty="0"/>
              <a:t>There are ten phases in this framework</a:t>
            </a:r>
            <a:r>
              <a:rPr lang="en-GB" dirty="0"/>
              <a:t>. The phases are:</a:t>
            </a:r>
          </a:p>
          <a:p>
            <a:pPr marL="800100" lvl="2" indent="0">
              <a:buNone/>
            </a:pPr>
            <a:r>
              <a:rPr lang="en-GB" dirty="0"/>
              <a:t>1 Organization strategy</a:t>
            </a:r>
          </a:p>
          <a:p>
            <a:pPr marL="800100" lvl="2" indent="0">
              <a:buNone/>
            </a:pPr>
            <a:r>
              <a:rPr lang="en-GB" dirty="0"/>
              <a:t>2 Process architecture</a:t>
            </a:r>
          </a:p>
          <a:p>
            <a:pPr marL="800100" lvl="2" indent="0">
              <a:buNone/>
            </a:pPr>
            <a:r>
              <a:rPr lang="en-GB" dirty="0"/>
              <a:t>3 Launch pad</a:t>
            </a:r>
          </a:p>
          <a:p>
            <a:pPr marL="800100" lvl="2" indent="0">
              <a:buNone/>
            </a:pPr>
            <a:r>
              <a:rPr lang="en-GB" dirty="0"/>
              <a:t>4 Understand</a:t>
            </a:r>
          </a:p>
          <a:p>
            <a:pPr marL="800100" lvl="2" indent="0">
              <a:buNone/>
            </a:pPr>
            <a:r>
              <a:rPr lang="en-GB" dirty="0"/>
              <a:t>5 Innovate</a:t>
            </a:r>
          </a:p>
          <a:p>
            <a:pPr marL="800100" lvl="2" indent="0">
              <a:buNone/>
            </a:pPr>
            <a:r>
              <a:rPr lang="en-GB" dirty="0"/>
              <a:t>6 Develop</a:t>
            </a:r>
          </a:p>
          <a:p>
            <a:pPr marL="800100" lvl="2" indent="0">
              <a:buNone/>
            </a:pPr>
            <a:r>
              <a:rPr lang="en-GB" dirty="0"/>
              <a:t>7 People</a:t>
            </a:r>
          </a:p>
          <a:p>
            <a:pPr marL="800100" lvl="2" indent="0">
              <a:buNone/>
            </a:pPr>
            <a:r>
              <a:rPr lang="en-GB" dirty="0"/>
              <a:t>8 Implement</a:t>
            </a:r>
          </a:p>
          <a:p>
            <a:pPr marL="800100" lvl="2" indent="0">
              <a:buNone/>
            </a:pPr>
            <a:r>
              <a:rPr lang="en-GB" dirty="0"/>
              <a:t>9 Realize value</a:t>
            </a:r>
          </a:p>
          <a:p>
            <a:pPr marL="800100" lvl="2" indent="0">
              <a:buNone/>
            </a:pPr>
            <a:r>
              <a:rPr lang="en-GB" dirty="0"/>
              <a:t>10 Sustainable performance. (P.50 &amp; 51)</a:t>
            </a:r>
          </a:p>
        </p:txBody>
      </p:sp>
    </p:spTree>
    <p:extLst>
      <p:ext uri="{BB962C8B-B14F-4D97-AF65-F5344CB8AC3E}">
        <p14:creationId xmlns:p14="http://schemas.microsoft.com/office/powerpoint/2010/main" val="1790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Organizational approach to </a:t>
            </a:r>
            <a:r>
              <a:rPr lang="en-AU" dirty="0" err="1"/>
              <a:t>BPM</a:t>
            </a:r>
            <a:r>
              <a:rPr lang="en-AU" dirty="0"/>
              <a:t> implementations (P.51)</a:t>
            </a:r>
            <a:endParaRPr lang="en-GB" dirty="0"/>
          </a:p>
        </p:txBody>
      </p:sp>
      <p:sp>
        <p:nvSpPr>
          <p:cNvPr id="3" name="Content Placeholder 2"/>
          <p:cNvSpPr>
            <a:spLocks noGrp="1"/>
          </p:cNvSpPr>
          <p:nvPr>
            <p:ph idx="1"/>
          </p:nvPr>
        </p:nvSpPr>
        <p:spPr/>
        <p:txBody>
          <a:bodyPr/>
          <a:lstStyle/>
          <a:p>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2133600"/>
            <a:ext cx="4809321" cy="1290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186" y="2459830"/>
            <a:ext cx="2121164" cy="8167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3962400"/>
            <a:ext cx="4295775" cy="2581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6216" y="4658157"/>
            <a:ext cx="2057476" cy="7520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39956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Organizational approach to </a:t>
            </a:r>
            <a:r>
              <a:rPr lang="en-AU" dirty="0" err="1"/>
              <a:t>BPM</a:t>
            </a:r>
            <a:r>
              <a:rPr lang="en-AU" dirty="0"/>
              <a:t> implementations 2 (P.52)</a:t>
            </a:r>
            <a:endParaRPr lang="en-GB" dirty="0"/>
          </a:p>
        </p:txBody>
      </p:sp>
      <p:sp>
        <p:nvSpPr>
          <p:cNvPr id="3" name="Content Placeholder 2"/>
          <p:cNvSpPr>
            <a:spLocks noGrp="1"/>
          </p:cNvSpPr>
          <p:nvPr>
            <p:ph idx="1"/>
          </p:nvPr>
        </p:nvSpPr>
        <p:spPr/>
        <p:txBody>
          <a:bodyPr/>
          <a:lstStyle/>
          <a:p>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524000"/>
            <a:ext cx="4954058" cy="143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752600"/>
            <a:ext cx="1671364" cy="823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3429000"/>
            <a:ext cx="3426661" cy="3262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4856808"/>
            <a:ext cx="2590800" cy="406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102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Framework Phases 1</a:t>
            </a:r>
          </a:p>
        </p:txBody>
      </p:sp>
      <p:sp>
        <p:nvSpPr>
          <p:cNvPr id="3" name="Content Placeholder 2"/>
          <p:cNvSpPr>
            <a:spLocks noGrp="1"/>
          </p:cNvSpPr>
          <p:nvPr>
            <p:ph idx="1"/>
          </p:nvPr>
        </p:nvSpPr>
        <p:spPr>
          <a:xfrm>
            <a:off x="457200" y="1143000"/>
            <a:ext cx="8229600" cy="5715000"/>
          </a:xfrm>
        </p:spPr>
        <p:txBody>
          <a:bodyPr>
            <a:normAutofit fontScale="77500" lnSpcReduction="20000"/>
          </a:bodyPr>
          <a:lstStyle/>
          <a:p>
            <a:pPr marL="0" indent="0">
              <a:buNone/>
            </a:pPr>
            <a:r>
              <a:rPr lang="en-AU" dirty="0"/>
              <a:t>Each of the phases will be outlined :</a:t>
            </a:r>
          </a:p>
          <a:p>
            <a:pPr marL="514350" indent="-514350">
              <a:buFont typeface="+mj-lt"/>
              <a:buAutoNum type="arabicPeriod"/>
            </a:pPr>
            <a:r>
              <a:rPr lang="en-AU" i="1" dirty="0"/>
              <a:t>Organization strategy</a:t>
            </a:r>
            <a:r>
              <a:rPr lang="en-AU" dirty="0"/>
              <a:t>. This phase includes ensuring that the organization strategy, vision, strategic goals, business and executive drivers are clearly understood by the project team members. Do stakeholders expect short- or long-term gains from this project? Is the value proposition of the organization clear and understood by everyone? It is important to understand that strategy is not a ‘plan’; strategy ‘is a purposeful process of engaging people inside and outside the organization in scoping out new paths ahead’ (</a:t>
            </a:r>
            <a:r>
              <a:rPr lang="en-AU" dirty="0" err="1"/>
              <a:t>Stace</a:t>
            </a:r>
            <a:r>
              <a:rPr lang="en-AU" dirty="0"/>
              <a:t> and </a:t>
            </a:r>
            <a:r>
              <a:rPr lang="en-AU" dirty="0" err="1"/>
              <a:t>Dunphy</a:t>
            </a:r>
            <a:r>
              <a:rPr lang="en-AU" dirty="0"/>
              <a:t>, 1996: 63). The strategy must be communicated and sold to all relevant stakeholders (especially the management and staff) until it becomes entrenched in the culture of the organization. Personnel need to take it up with urgency and, ideally, a sense of passion. The strategy needs to be known and understood by the project team, which ensures that the project scope and direction add value to it. (p.53)</a:t>
            </a:r>
            <a:endParaRPr lang="en-GB" dirty="0"/>
          </a:p>
        </p:txBody>
      </p:sp>
    </p:spTree>
    <p:extLst>
      <p:ext uri="{BB962C8B-B14F-4D97-AF65-F5344CB8AC3E}">
        <p14:creationId xmlns:p14="http://schemas.microsoft.com/office/powerpoint/2010/main" val="3959099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Framework Phases 2</a:t>
            </a:r>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startAt="2"/>
            </a:pPr>
            <a:r>
              <a:rPr lang="en-AU" i="1" dirty="0"/>
              <a:t>Process architecture</a:t>
            </a:r>
            <a:r>
              <a:rPr lang="en-AU" dirty="0"/>
              <a:t>. This phase is where the process architecture is designed. Process architecture is the means by which the organization establishes a set of rules, principles, guidelines and models for the implementation of </a:t>
            </a:r>
            <a:r>
              <a:rPr lang="en-AU" dirty="0" err="1"/>
              <a:t>BPM</a:t>
            </a:r>
            <a:r>
              <a:rPr lang="en-AU" dirty="0"/>
              <a:t> across the organization. The process architecture provides the basis for the design and realization of </a:t>
            </a:r>
            <a:r>
              <a:rPr lang="en-AU" dirty="0" err="1"/>
              <a:t>BPM</a:t>
            </a:r>
            <a:r>
              <a:rPr lang="en-AU" dirty="0"/>
              <a:t> process initiatives. It is where the process, IT and business architectures are brought into alignment with the organization strategy. (p.53)</a:t>
            </a:r>
            <a:endParaRPr lang="en-GB" dirty="0"/>
          </a:p>
        </p:txBody>
      </p:sp>
    </p:spTree>
    <p:extLst>
      <p:ext uri="{BB962C8B-B14F-4D97-AF65-F5344CB8AC3E}">
        <p14:creationId xmlns:p14="http://schemas.microsoft.com/office/powerpoint/2010/main" val="3745736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Framework Phases 3</a:t>
            </a:r>
          </a:p>
        </p:txBody>
      </p:sp>
      <p:sp>
        <p:nvSpPr>
          <p:cNvPr id="3" name="Content Placeholder 2"/>
          <p:cNvSpPr>
            <a:spLocks noGrp="1"/>
          </p:cNvSpPr>
          <p:nvPr>
            <p:ph idx="1"/>
          </p:nvPr>
        </p:nvSpPr>
        <p:spPr/>
        <p:txBody>
          <a:bodyPr>
            <a:normAutofit fontScale="62500" lnSpcReduction="20000"/>
          </a:bodyPr>
          <a:lstStyle/>
          <a:p>
            <a:pPr marL="514350" indent="-514350">
              <a:buFont typeface="+mj-lt"/>
              <a:buAutoNum type="arabicPeriod" startAt="3"/>
            </a:pPr>
            <a:r>
              <a:rPr lang="en-AU" i="1" dirty="0"/>
              <a:t>Launch pad</a:t>
            </a:r>
            <a:r>
              <a:rPr lang="en-AU" dirty="0"/>
              <a:t>. This phase has three major outcomes:</a:t>
            </a:r>
          </a:p>
          <a:p>
            <a:r>
              <a:rPr lang="en-AU" dirty="0"/>
              <a:t>the selection of where to start the initial (or next) </a:t>
            </a:r>
            <a:r>
              <a:rPr lang="en-AU" dirty="0" err="1"/>
              <a:t>BPM</a:t>
            </a:r>
            <a:r>
              <a:rPr lang="en-AU" dirty="0"/>
              <a:t> project </a:t>
            </a:r>
            <a:r>
              <a:rPr lang="en-GB" dirty="0"/>
              <a:t>within the organization</a:t>
            </a:r>
          </a:p>
          <a:p>
            <a:r>
              <a:rPr lang="en-AU" dirty="0"/>
              <a:t>agreement of the process goals and/or vision, once the processes </a:t>
            </a:r>
            <a:r>
              <a:rPr lang="en-GB" dirty="0"/>
              <a:t>have been selected</a:t>
            </a:r>
          </a:p>
          <a:p>
            <a:r>
              <a:rPr lang="en-AU" dirty="0"/>
              <a:t>the establishment of the selected project.</a:t>
            </a:r>
          </a:p>
          <a:p>
            <a:pPr marL="0" indent="0">
              <a:buNone/>
            </a:pPr>
            <a:r>
              <a:rPr lang="en-AU" dirty="0"/>
              <a:t>Determining where to start is a difficult exercise in its own right, and the framework will provide you with several ways of determining where and how to start. Process goals and vision need to be aligned with the organization strategy and the process architecture to ensure that they are enhancing or adding value to the strategy. Once a business unit and processes have been selected and the process goals agreed, the project must be established to maximize the likelihood of success. Establishing the project includes deciding the project team structure, the scope, the stakeholder management, creation of the initial business case, and expected business benefits. (p.54)</a:t>
            </a:r>
            <a:endParaRPr lang="en-GB" dirty="0"/>
          </a:p>
        </p:txBody>
      </p:sp>
    </p:spTree>
    <p:extLst>
      <p:ext uri="{BB962C8B-B14F-4D97-AF65-F5344CB8AC3E}">
        <p14:creationId xmlns:p14="http://schemas.microsoft.com/office/powerpoint/2010/main" val="2768956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Framework Phases 4</a:t>
            </a:r>
          </a:p>
        </p:txBody>
      </p:sp>
      <p:sp>
        <p:nvSpPr>
          <p:cNvPr id="3" name="Content Placeholder 2"/>
          <p:cNvSpPr>
            <a:spLocks noGrp="1"/>
          </p:cNvSpPr>
          <p:nvPr>
            <p:ph idx="1"/>
          </p:nvPr>
        </p:nvSpPr>
        <p:spPr>
          <a:xfrm>
            <a:off x="457200" y="1600200"/>
            <a:ext cx="8229600" cy="5029200"/>
          </a:xfrm>
        </p:spPr>
        <p:txBody>
          <a:bodyPr>
            <a:normAutofit fontScale="77500" lnSpcReduction="20000"/>
          </a:bodyPr>
          <a:lstStyle/>
          <a:p>
            <a:pPr marL="514350" indent="-514350">
              <a:buFont typeface="+mj-lt"/>
              <a:buAutoNum type="arabicPeriod" startAt="4"/>
            </a:pPr>
            <a:r>
              <a:rPr lang="en-AU" i="1" dirty="0"/>
              <a:t>Understand</a:t>
            </a:r>
            <a:r>
              <a:rPr lang="en-AU" dirty="0"/>
              <a:t>. This phase is about understanding enough of the current business process environment to enable the Innovate phase to take place. It is essential that at least basic process metrics are gathered to allow for the establishment of process baseline costs for future comparative purposes. Other essential steps are root-cause analysis and the identification of possible quick wins. There will be a need to identify, and ideally implement, quick wins along the way, as the business will not (and should not) provide unlimited funding for process improvement projects. The ideal situation is for the project(s) to become self-funding because of the gains made by the implementation of these quick wins. (p.54)</a:t>
            </a:r>
            <a:endParaRPr lang="en-GB" dirty="0"/>
          </a:p>
        </p:txBody>
      </p:sp>
    </p:spTree>
    <p:extLst>
      <p:ext uri="{BB962C8B-B14F-4D97-AF65-F5344CB8AC3E}">
        <p14:creationId xmlns:p14="http://schemas.microsoft.com/office/powerpoint/2010/main" val="36876676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Framework Phases 5</a:t>
            </a:r>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startAt="5"/>
            </a:pPr>
            <a:r>
              <a:rPr lang="en-AU" i="1" dirty="0"/>
              <a:t>Innovate</a:t>
            </a:r>
            <a:r>
              <a:rPr lang="en-AU" dirty="0"/>
              <a:t>. This is the creative phase of the project, and often the most interesting. It should not only involve the project team and the business, but also relevant stakeholders – both internal and external. Once the various new process options have been identified, there may be a need to run simulations, complete activity-based costing, conduct capacity planning and determine implementation feasibility, to enable the finalization of which options are the best. Additional metrics should be completed to allow a comparison with the baseline metrics established during the Understand phase. Additional possible quick wins are identified and prioritized within the business. (p.54)</a:t>
            </a:r>
            <a:endParaRPr lang="en-GB" dirty="0"/>
          </a:p>
        </p:txBody>
      </p:sp>
    </p:spTree>
    <p:extLst>
      <p:ext uri="{BB962C8B-B14F-4D97-AF65-F5344CB8AC3E}">
        <p14:creationId xmlns:p14="http://schemas.microsoft.com/office/powerpoint/2010/main" val="40231969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Framework Phases 6</a:t>
            </a:r>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pPr marL="514350" indent="-514350">
              <a:buFont typeface="+mj-lt"/>
              <a:buAutoNum type="arabicPeriod" startAt="6"/>
            </a:pPr>
            <a:r>
              <a:rPr lang="en-AU" i="1" dirty="0"/>
              <a:t>Develop</a:t>
            </a:r>
            <a:r>
              <a:rPr lang="en-AU" dirty="0"/>
              <a:t>. This phase consists of building all the components for the implementation of the new processes. It is important to understand that ‘build’, in this context, does not necessarily mean an IT build. It could involve the building of all infrastructure (desks, PC movements, buildings, etc.) to support the people change management program and changes in the support of the people who execute the processes. It also involves the testing of software and hardware. (p.54)</a:t>
            </a:r>
            <a:endParaRPr lang="en-GB" dirty="0"/>
          </a:p>
        </p:txBody>
      </p:sp>
    </p:spTree>
    <p:extLst>
      <p:ext uri="{BB962C8B-B14F-4D97-AF65-F5344CB8AC3E}">
        <p14:creationId xmlns:p14="http://schemas.microsoft.com/office/powerpoint/2010/main" val="4816006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Framework Phases 7</a:t>
            </a:r>
          </a:p>
        </p:txBody>
      </p:sp>
      <p:sp>
        <p:nvSpPr>
          <p:cNvPr id="3" name="Content Placeholder 2"/>
          <p:cNvSpPr>
            <a:spLocks noGrp="1"/>
          </p:cNvSpPr>
          <p:nvPr>
            <p:ph idx="1"/>
          </p:nvPr>
        </p:nvSpPr>
        <p:spPr/>
        <p:txBody>
          <a:bodyPr>
            <a:normAutofit fontScale="85000" lnSpcReduction="10000"/>
          </a:bodyPr>
          <a:lstStyle/>
          <a:p>
            <a:pPr marL="514350" indent="-514350">
              <a:buFont typeface="+mj-lt"/>
              <a:buAutoNum type="arabicPeriod" startAt="7"/>
            </a:pPr>
            <a:r>
              <a:rPr lang="en-AU" i="1" dirty="0"/>
              <a:t>People</a:t>
            </a:r>
            <a:r>
              <a:rPr lang="en-AU" dirty="0"/>
              <a:t>. This is a critical phase of the framework and it could put the rest of the project at risk if not handled thoroughly and to a high standard. The purpose of this phase is to ensure that the activities, roles and performance measurement match the organization strategy and process goals. At the end of the day, it is people that will make processes function effectively and efficiently, no matter how much automation is involved. This phase should not be confused with people change management, as this needs attention throughout the project in all the phases. (p.54 &amp; 55)</a:t>
            </a:r>
            <a:endParaRPr lang="en-GB" dirty="0"/>
          </a:p>
        </p:txBody>
      </p:sp>
    </p:spTree>
    <p:extLst>
      <p:ext uri="{BB962C8B-B14F-4D97-AF65-F5344CB8AC3E}">
        <p14:creationId xmlns:p14="http://schemas.microsoft.com/office/powerpoint/2010/main" val="3573400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Framework Phases 8</a:t>
            </a:r>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startAt="8"/>
            </a:pPr>
            <a:r>
              <a:rPr lang="en-AU" i="1" dirty="0"/>
              <a:t>Implement</a:t>
            </a:r>
            <a:r>
              <a:rPr lang="en-AU" dirty="0"/>
              <a:t>. This phase is where the ‘rubber hits the road’. It is where all aspects of the project (roll-out of the new processes, roll-out of the new role descriptions, performance management and measures, and training) take place. The implementation plans are crucial, as are roll-back and contingency plans. Many organizations believe that the project has been completed after implementation has been successful. However, in our opinion the next two phases are the most important in a </a:t>
            </a:r>
            <a:r>
              <a:rPr lang="en-AU" dirty="0" err="1"/>
              <a:t>BPM</a:t>
            </a:r>
            <a:r>
              <a:rPr lang="en-AU" dirty="0"/>
              <a:t> project. (p.55)</a:t>
            </a:r>
            <a:endParaRPr lang="en-GB" dirty="0"/>
          </a:p>
        </p:txBody>
      </p:sp>
    </p:spTree>
    <p:extLst>
      <p:ext uri="{BB962C8B-B14F-4D97-AF65-F5344CB8AC3E}">
        <p14:creationId xmlns:p14="http://schemas.microsoft.com/office/powerpoint/2010/main" val="42495131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Framework Phases 9</a:t>
            </a:r>
          </a:p>
        </p:txBody>
      </p:sp>
      <p:sp>
        <p:nvSpPr>
          <p:cNvPr id="3" name="Content Placeholder 2"/>
          <p:cNvSpPr>
            <a:spLocks noGrp="1"/>
          </p:cNvSpPr>
          <p:nvPr>
            <p:ph idx="1"/>
          </p:nvPr>
        </p:nvSpPr>
        <p:spPr>
          <a:xfrm>
            <a:off x="457200" y="1600200"/>
            <a:ext cx="8229600" cy="4953000"/>
          </a:xfrm>
        </p:spPr>
        <p:txBody>
          <a:bodyPr>
            <a:normAutofit fontScale="70000" lnSpcReduction="20000"/>
          </a:bodyPr>
          <a:lstStyle/>
          <a:p>
            <a:pPr marL="514350" indent="-514350">
              <a:buFont typeface="+mj-lt"/>
              <a:buAutoNum type="arabicPeriod" startAt="9"/>
            </a:pPr>
            <a:r>
              <a:rPr lang="en-AU" i="1" dirty="0"/>
              <a:t>Realize value</a:t>
            </a:r>
            <a:r>
              <a:rPr lang="en-AU" dirty="0"/>
              <a:t>. The purpose of this phase is to ensure that the benefit outcomes outlined in the project business case are realized. This phase basically comprises the delivery of the benefits realization management process, and benefits realization reporting. Unless the benefits are realized, the organization should not provide additional funding to continue further process projects. It is the role of the project team, project owner, project sponsor and business to ensure that these benefits are realized. Although this is described as the ninth phase of the framework, it is in fact not a discrete phase in its own right because some of the steps are executed in previous phases. Therefore, we advise the reader to study the appropriate part of this chapter in conjunction with every other phase. The steps have been grouped together in this chapter to provide an end-to-end insight into the role of realizing value in a </a:t>
            </a:r>
            <a:r>
              <a:rPr lang="en-AU" dirty="0" err="1"/>
              <a:t>BPM</a:t>
            </a:r>
            <a:r>
              <a:rPr lang="en-AU" dirty="0"/>
              <a:t> project and to ensure that the </a:t>
            </a:r>
            <a:r>
              <a:rPr lang="en-AU" dirty="0" err="1"/>
              <a:t>BPM</a:t>
            </a:r>
            <a:r>
              <a:rPr lang="en-AU" dirty="0"/>
              <a:t> project team takes time after the Implement phase actually to realize the benefits specified in the business case. (p.55)</a:t>
            </a:r>
            <a:endParaRPr lang="en-GB" dirty="0"/>
          </a:p>
        </p:txBody>
      </p:sp>
    </p:spTree>
    <p:extLst>
      <p:ext uri="{BB962C8B-B14F-4D97-AF65-F5344CB8AC3E}">
        <p14:creationId xmlns:p14="http://schemas.microsoft.com/office/powerpoint/2010/main" val="25260261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Framework Phases 10</a:t>
            </a:r>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startAt="10"/>
            </a:pPr>
            <a:r>
              <a:rPr lang="en-AU" i="1" dirty="0"/>
              <a:t>Sustainable performance</a:t>
            </a:r>
            <a:r>
              <a:rPr lang="en-AU" dirty="0"/>
              <a:t>. It is absolutely essential that the project team works with the business to establish a process structure to ensure that continued process agility and improvements are sustainable. The considerable investment made in process projects must be maintained and enhanced over time. The organization must understand that processes have a lifecycle, and will need continuous improvement after the project’s targeted improvements have been realized. If they don’t, over time and as the business changes the organization will simply be running its processes in a sub-optimal fashion. This phase is about the conversion from a ‘project’ to a </a:t>
            </a:r>
            <a:r>
              <a:rPr lang="en-GB" dirty="0"/>
              <a:t>‘business operational’ activity. (p.55)</a:t>
            </a:r>
          </a:p>
        </p:txBody>
      </p:sp>
    </p:spTree>
    <p:extLst>
      <p:ext uri="{BB962C8B-B14F-4D97-AF65-F5344CB8AC3E}">
        <p14:creationId xmlns:p14="http://schemas.microsoft.com/office/powerpoint/2010/main" val="1038641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Projects Essentials</a:t>
            </a:r>
          </a:p>
        </p:txBody>
      </p:sp>
      <p:sp>
        <p:nvSpPr>
          <p:cNvPr id="3" name="Content Placeholder 2"/>
          <p:cNvSpPr>
            <a:spLocks noGrp="1"/>
          </p:cNvSpPr>
          <p:nvPr>
            <p:ph idx="1"/>
          </p:nvPr>
        </p:nvSpPr>
        <p:spPr>
          <a:xfrm>
            <a:off x="457200" y="1219200"/>
            <a:ext cx="8229600" cy="5486400"/>
          </a:xfrm>
        </p:spPr>
        <p:txBody>
          <a:bodyPr>
            <a:normAutofit fontScale="77500" lnSpcReduction="20000"/>
          </a:bodyPr>
          <a:lstStyle/>
          <a:p>
            <a:pPr marL="0" indent="0">
              <a:buNone/>
            </a:pPr>
            <a:r>
              <a:rPr lang="en-AU" dirty="0"/>
              <a:t>There are three </a:t>
            </a:r>
            <a:r>
              <a:rPr lang="en-AU" dirty="0" err="1"/>
              <a:t>BPM</a:t>
            </a:r>
            <a:r>
              <a:rPr lang="en-AU" dirty="0"/>
              <a:t> project essentials. These are the </a:t>
            </a:r>
            <a:r>
              <a:rPr lang="en-AU" i="1" dirty="0"/>
              <a:t>essential </a:t>
            </a:r>
            <a:r>
              <a:rPr lang="en-AU" dirty="0"/>
              <a:t>components upon which any successful </a:t>
            </a:r>
            <a:r>
              <a:rPr lang="en-AU" dirty="0" err="1"/>
              <a:t>BPM</a:t>
            </a:r>
            <a:r>
              <a:rPr lang="en-AU" dirty="0"/>
              <a:t> project rests, and they permeate[penetrate] all phases of the project framework:</a:t>
            </a:r>
          </a:p>
          <a:p>
            <a:pPr marL="514350" indent="-514350">
              <a:buFont typeface="+mj-lt"/>
              <a:buAutoNum type="arabicPeriod"/>
            </a:pPr>
            <a:r>
              <a:rPr lang="en-AU" i="1" dirty="0"/>
              <a:t>Project management</a:t>
            </a:r>
            <a:r>
              <a:rPr lang="en-AU" dirty="0"/>
              <a:t>. Clients often ask, ‘can a normal application or business project manager implement a </a:t>
            </a:r>
            <a:r>
              <a:rPr lang="en-AU" dirty="0" err="1"/>
              <a:t>BPM</a:t>
            </a:r>
            <a:r>
              <a:rPr lang="en-AU" dirty="0"/>
              <a:t> project?’ The answer is a qualified ‘Yes, but nowhere nearly as well as an experienced </a:t>
            </a:r>
            <a:r>
              <a:rPr lang="en-AU" dirty="0" err="1"/>
              <a:t>BPM</a:t>
            </a:r>
            <a:r>
              <a:rPr lang="en-AU" dirty="0"/>
              <a:t> project manager’. The project risks will be significantly higher, and the organization risks missing out on many of the potential benefits that can be achieved from </a:t>
            </a:r>
            <a:r>
              <a:rPr lang="en-AU" dirty="0" err="1"/>
              <a:t>BPM</a:t>
            </a:r>
            <a:r>
              <a:rPr lang="en-AU" dirty="0"/>
              <a:t>. Can a person without significant project management experience implement a </a:t>
            </a:r>
            <a:r>
              <a:rPr lang="en-AU" dirty="0" err="1"/>
              <a:t>BPM</a:t>
            </a:r>
            <a:r>
              <a:rPr lang="en-AU" dirty="0"/>
              <a:t> project? This answer is easy – ‘no’. Project management is a fundamental skill or requirement for any project, and a </a:t>
            </a:r>
            <a:r>
              <a:rPr lang="en-AU" dirty="0" err="1"/>
              <a:t>BPM</a:t>
            </a:r>
            <a:r>
              <a:rPr lang="en-AU" dirty="0"/>
              <a:t> project is no different. In fact, the requirement is even higher because of the increased complexity </a:t>
            </a:r>
            <a:r>
              <a:rPr lang="en-GB" dirty="0"/>
              <a:t>of </a:t>
            </a:r>
            <a:r>
              <a:rPr lang="en-GB" dirty="0" err="1"/>
              <a:t>BPM</a:t>
            </a:r>
            <a:r>
              <a:rPr lang="en-GB" dirty="0"/>
              <a:t> projects.</a:t>
            </a:r>
            <a:r>
              <a:rPr lang="en-AU" dirty="0"/>
              <a:t> (p.55 &amp; 56)</a:t>
            </a:r>
          </a:p>
          <a:p>
            <a:pPr lvl="1"/>
            <a:endParaRPr lang="en-GB" dirty="0"/>
          </a:p>
        </p:txBody>
      </p:sp>
    </p:spTree>
    <p:extLst>
      <p:ext uri="{BB962C8B-B14F-4D97-AF65-F5344CB8AC3E}">
        <p14:creationId xmlns:p14="http://schemas.microsoft.com/office/powerpoint/2010/main" val="37443567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Projects Essentials 2</a:t>
            </a:r>
          </a:p>
        </p:txBody>
      </p:sp>
      <p:sp>
        <p:nvSpPr>
          <p:cNvPr id="3" name="Content Placeholder 2"/>
          <p:cNvSpPr>
            <a:spLocks noGrp="1"/>
          </p:cNvSpPr>
          <p:nvPr>
            <p:ph idx="1"/>
          </p:nvPr>
        </p:nvSpPr>
        <p:spPr>
          <a:xfrm>
            <a:off x="457200" y="1371600"/>
            <a:ext cx="8229600" cy="5181600"/>
          </a:xfrm>
        </p:spPr>
        <p:txBody>
          <a:bodyPr>
            <a:normAutofit fontScale="85000" lnSpcReduction="20000"/>
          </a:bodyPr>
          <a:lstStyle/>
          <a:p>
            <a:pPr marL="514350" indent="-514350">
              <a:buFont typeface="+mj-lt"/>
              <a:buAutoNum type="arabicPeriod" startAt="2"/>
            </a:pPr>
            <a:r>
              <a:rPr lang="en-AU" i="1" dirty="0"/>
              <a:t>People change management</a:t>
            </a:r>
            <a:r>
              <a:rPr lang="en-AU" dirty="0"/>
              <a:t>. We will look at the importance of the change process as it specifically relates to the implementation of the personnel aspects of a </a:t>
            </a:r>
            <a:r>
              <a:rPr lang="en-AU" dirty="0" err="1"/>
              <a:t>BPM</a:t>
            </a:r>
            <a:r>
              <a:rPr lang="en-AU" dirty="0"/>
              <a:t> project. There have been many articles written on why process improvement and </a:t>
            </a:r>
            <a:r>
              <a:rPr lang="en-AU" dirty="0" err="1"/>
              <a:t>BPM</a:t>
            </a:r>
            <a:r>
              <a:rPr lang="en-AU" dirty="0"/>
              <a:t> project failures occur, and we do not propose to mention all the reasons here. However, there is a growing belief that the personnel aspects of an improvement project have not always been addressed in sufficient detail. As Michael Hammer stated in 1993, ‘coming up with the ideas is the easy part, but getting things done is the tough part. The place where these reforms die is … down in the trenches’ – and who ‘owns’ the trenches? The people in the organization. (p.56)</a:t>
            </a:r>
            <a:endParaRPr lang="en-GB" dirty="0"/>
          </a:p>
        </p:txBody>
      </p:sp>
    </p:spTree>
    <p:extLst>
      <p:ext uri="{BB962C8B-B14F-4D97-AF65-F5344CB8AC3E}">
        <p14:creationId xmlns:p14="http://schemas.microsoft.com/office/powerpoint/2010/main" val="2434256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Project Essentials 3</a:t>
            </a:r>
          </a:p>
        </p:txBody>
      </p:sp>
      <p:sp>
        <p:nvSpPr>
          <p:cNvPr id="3" name="Content Placeholder 2"/>
          <p:cNvSpPr>
            <a:spLocks noGrp="1"/>
          </p:cNvSpPr>
          <p:nvPr>
            <p:ph idx="1"/>
          </p:nvPr>
        </p:nvSpPr>
        <p:spPr>
          <a:xfrm>
            <a:off x="457200" y="1295400"/>
            <a:ext cx="8229600" cy="5562600"/>
          </a:xfrm>
        </p:spPr>
        <p:txBody>
          <a:bodyPr>
            <a:normAutofit fontScale="85000" lnSpcReduction="20000"/>
          </a:bodyPr>
          <a:lstStyle/>
          <a:p>
            <a:pPr marL="514350" indent="-514350">
              <a:buFont typeface="+mj-lt"/>
              <a:buAutoNum type="arabicPeriod" startAt="3"/>
            </a:pPr>
            <a:r>
              <a:rPr lang="en-AU" i="1" dirty="0"/>
              <a:t>Leadership</a:t>
            </a:r>
            <a:r>
              <a:rPr lang="en-AU" dirty="0"/>
              <a:t>. A point acknowledged by all business process change experts is that any change program </a:t>
            </a:r>
            <a:r>
              <a:rPr lang="en-AU" i="1" dirty="0"/>
              <a:t>must </a:t>
            </a:r>
            <a:r>
              <a:rPr lang="en-AU" dirty="0"/>
              <a:t>have the support of senior leadership/management to be successful. According to Keen (1997: 119), ‘These people’s commitment to change matters more than the details of the plan for change’. The extent to which executive leaders ‘delegate’ responsibility is crucial to the effectiveness of the outcomes of </a:t>
            </a:r>
            <a:r>
              <a:rPr lang="en-AU" dirty="0" err="1"/>
              <a:t>BPM</a:t>
            </a:r>
            <a:r>
              <a:rPr lang="en-AU" dirty="0"/>
              <a:t> projects. We have witnessed extremely successful </a:t>
            </a:r>
            <a:r>
              <a:rPr lang="en-AU" dirty="0" err="1"/>
              <a:t>BPM</a:t>
            </a:r>
            <a:r>
              <a:rPr lang="en-AU" dirty="0"/>
              <a:t> implementations and some poor ones, and the common thread in both types has always been the commitment, attention and process maturity of the executive leaders. The successful projects had excellent executive commitment, attention and understanding, while the poor ones did not. (p.56)</a:t>
            </a:r>
            <a:endParaRPr lang="en-GB" dirty="0"/>
          </a:p>
        </p:txBody>
      </p:sp>
    </p:spTree>
    <p:extLst>
      <p:ext uri="{BB962C8B-B14F-4D97-AF65-F5344CB8AC3E}">
        <p14:creationId xmlns:p14="http://schemas.microsoft.com/office/powerpoint/2010/main" val="1389386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dirty="0"/>
              <a:t>Case study: Leadership is about drive not about position</a:t>
            </a:r>
            <a:endParaRPr lang="en-GB" dirty="0"/>
          </a:p>
        </p:txBody>
      </p:sp>
      <p:sp>
        <p:nvSpPr>
          <p:cNvPr id="3" name="Content Placeholder 2"/>
          <p:cNvSpPr>
            <a:spLocks noGrp="1"/>
          </p:cNvSpPr>
          <p:nvPr>
            <p:ph idx="1"/>
          </p:nvPr>
        </p:nvSpPr>
        <p:spPr/>
        <p:txBody>
          <a:bodyPr>
            <a:normAutofit fontScale="77500" lnSpcReduction="20000"/>
          </a:bodyPr>
          <a:lstStyle/>
          <a:p>
            <a:r>
              <a:rPr lang="en-AU" dirty="0"/>
              <a:t>A senior executive leader within an organization had a strong process-centric view and commitment, and was extremely successful in realizing benefits from processes in one of the major business units of the organization. The </a:t>
            </a:r>
            <a:r>
              <a:rPr lang="en-AU" dirty="0" err="1"/>
              <a:t>CEO</a:t>
            </a:r>
            <a:r>
              <a:rPr lang="en-AU" dirty="0"/>
              <a:t> of the same organization did not have such a strong process view, and tried to drive process improvement throughout the organization. He could not gain the attention and passion of the other executive leadership. As a consequence, he did not obtain the business benefits he sought within the rest of </a:t>
            </a:r>
            <a:r>
              <a:rPr lang="en-GB" dirty="0"/>
              <a:t>the organization. </a:t>
            </a:r>
          </a:p>
          <a:p>
            <a:r>
              <a:rPr lang="en-AU" b="1" dirty="0"/>
              <a:t>Message</a:t>
            </a:r>
            <a:r>
              <a:rPr lang="en-AU" dirty="0"/>
              <a:t>: The executive responsible for the implementation of </a:t>
            </a:r>
            <a:r>
              <a:rPr lang="en-AU" dirty="0" err="1"/>
              <a:t>BPM</a:t>
            </a:r>
            <a:r>
              <a:rPr lang="en-AU" dirty="0"/>
              <a:t> must be passionate and committed to its success, and able to ‘sell’ this passion and commitment to all others involved. (p.56)</a:t>
            </a:r>
            <a:endParaRPr lang="en-GB" dirty="0"/>
          </a:p>
        </p:txBody>
      </p:sp>
    </p:spTree>
    <p:extLst>
      <p:ext uri="{BB962C8B-B14F-4D97-AF65-F5344CB8AC3E}">
        <p14:creationId xmlns:p14="http://schemas.microsoft.com/office/powerpoint/2010/main" val="36491122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err="1"/>
              <a:t>BPM</a:t>
            </a:r>
            <a:r>
              <a:rPr lang="en-AU" dirty="0"/>
              <a:t> project essentials dynamics (p.56)</a:t>
            </a:r>
            <a:endParaRPr lang="en-GB" dirty="0"/>
          </a:p>
        </p:txBody>
      </p:sp>
      <p:sp>
        <p:nvSpPr>
          <p:cNvPr id="3" name="Content Placeholder 2"/>
          <p:cNvSpPr>
            <a:spLocks noGrp="1"/>
          </p:cNvSpPr>
          <p:nvPr>
            <p:ph idx="1"/>
          </p:nvPr>
        </p:nvSpPr>
        <p:spPr/>
        <p:txBody>
          <a:bodyPr/>
          <a:lstStyle/>
          <a:p>
            <a:r>
              <a:rPr lang="en-AU" sz="2800" dirty="0"/>
              <a:t>If we bring these three </a:t>
            </a:r>
            <a:r>
              <a:rPr lang="en-AU" sz="2800" dirty="0" err="1"/>
              <a:t>BPM</a:t>
            </a:r>
            <a:r>
              <a:rPr lang="en-AU" sz="2800" dirty="0"/>
              <a:t> project essentials together and show their relationship diagrammatically, it gives us this Figure: </a:t>
            </a:r>
          </a:p>
          <a:p>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9566" y="2971800"/>
            <a:ext cx="6659539"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1544"/>
          <a:stretch/>
        </p:blipFill>
        <p:spPr bwMode="auto">
          <a:xfrm>
            <a:off x="457199" y="4769426"/>
            <a:ext cx="1762125" cy="5308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86577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r>
              <a:rPr lang="en-AU" dirty="0" err="1"/>
              <a:t>BPM</a:t>
            </a:r>
            <a:r>
              <a:rPr lang="en-AU" dirty="0"/>
              <a:t> project essentials dynamics 2</a:t>
            </a:r>
            <a:endParaRPr lang="en-GB" dirty="0"/>
          </a:p>
        </p:txBody>
      </p:sp>
      <p:sp>
        <p:nvSpPr>
          <p:cNvPr id="3" name="Content Placeholder 2"/>
          <p:cNvSpPr>
            <a:spLocks noGrp="1"/>
          </p:cNvSpPr>
          <p:nvPr>
            <p:ph idx="1"/>
          </p:nvPr>
        </p:nvSpPr>
        <p:spPr>
          <a:xfrm>
            <a:off x="457200" y="1371600"/>
            <a:ext cx="8229600" cy="5181600"/>
          </a:xfrm>
        </p:spPr>
        <p:txBody>
          <a:bodyPr>
            <a:normAutofit fontScale="85000" lnSpcReduction="20000"/>
          </a:bodyPr>
          <a:lstStyle/>
          <a:p>
            <a:r>
              <a:rPr lang="en-GB" dirty="0"/>
              <a:t>The figure shows that the perception </a:t>
            </a:r>
            <a:r>
              <a:rPr lang="en-AU" dirty="0"/>
              <a:t>is often that a </a:t>
            </a:r>
            <a:r>
              <a:rPr lang="en-AU" dirty="0" err="1"/>
              <a:t>BPM</a:t>
            </a:r>
            <a:r>
              <a:rPr lang="en-AU" dirty="0"/>
              <a:t> </a:t>
            </a:r>
            <a:r>
              <a:rPr lang="en-AU" i="1" dirty="0"/>
              <a:t>project </a:t>
            </a:r>
            <a:r>
              <a:rPr lang="en-AU" dirty="0"/>
              <a:t>is seen as being above the visibility line (that is, having a high visibility within the organization) whilst the </a:t>
            </a:r>
            <a:r>
              <a:rPr lang="en-AU" i="1" dirty="0"/>
              <a:t>business operational </a:t>
            </a:r>
            <a:r>
              <a:rPr lang="en-AU" dirty="0"/>
              <a:t>activities are seen as not having as high a visibility and hence as being below </a:t>
            </a:r>
            <a:r>
              <a:rPr lang="en-GB" dirty="0"/>
              <a:t>the visibility line. </a:t>
            </a:r>
          </a:p>
          <a:p>
            <a:r>
              <a:rPr lang="en-AU" dirty="0"/>
              <a:t>Project management relates to projects and people change management primarily relates to the business-as-usual activities, because that is where the business people are. Leadership’s role is to ensure these two essentials are brought together in a harmonious and seamless manner. It is important to stress that the framework does not need to be followed meticulously; it should be adapted for a specific organization or situation. (p.56 &amp; 57)</a:t>
            </a:r>
            <a:endParaRPr lang="en-GB" dirty="0"/>
          </a:p>
        </p:txBody>
      </p:sp>
    </p:spTree>
    <p:extLst>
      <p:ext uri="{BB962C8B-B14F-4D97-AF65-F5344CB8AC3E}">
        <p14:creationId xmlns:p14="http://schemas.microsoft.com/office/powerpoint/2010/main" val="24361491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GB" dirty="0"/>
              <a:t>A process-centric organization</a:t>
            </a:r>
          </a:p>
        </p:txBody>
      </p:sp>
      <p:sp>
        <p:nvSpPr>
          <p:cNvPr id="3" name="Content Placeholder 2"/>
          <p:cNvSpPr>
            <a:spLocks noGrp="1"/>
          </p:cNvSpPr>
          <p:nvPr>
            <p:ph idx="1"/>
          </p:nvPr>
        </p:nvSpPr>
        <p:spPr>
          <a:xfrm>
            <a:off x="457200" y="990600"/>
            <a:ext cx="8229600" cy="5135563"/>
          </a:xfrm>
        </p:spPr>
        <p:txBody>
          <a:bodyPr>
            <a:normAutofit/>
          </a:bodyPr>
          <a:lstStyle/>
          <a:p>
            <a:r>
              <a:rPr lang="en-GB" sz="2000" dirty="0"/>
              <a:t>The easiest </a:t>
            </a:r>
            <a:r>
              <a:rPr lang="en-AU" sz="2000" dirty="0"/>
              <a:t>way to describe a process-centric organization is to compare it with an organization that is not process-centric: </a:t>
            </a:r>
          </a:p>
          <a:p>
            <a:endParaRPr lang="en-GB"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752601"/>
            <a:ext cx="8763000"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858000" y="6275741"/>
            <a:ext cx="565604" cy="369332"/>
          </a:xfrm>
          <a:prstGeom prst="rect">
            <a:avLst/>
          </a:prstGeom>
          <a:noFill/>
        </p:spPr>
        <p:txBody>
          <a:bodyPr wrap="none" rtlCol="0">
            <a:spAutoFit/>
          </a:bodyPr>
          <a:lstStyle/>
          <a:p>
            <a:r>
              <a:rPr lang="en-GB" dirty="0"/>
              <a:t>P.84</a:t>
            </a:r>
          </a:p>
        </p:txBody>
      </p:sp>
    </p:spTree>
    <p:extLst>
      <p:ext uri="{BB962C8B-B14F-4D97-AF65-F5344CB8AC3E}">
        <p14:creationId xmlns:p14="http://schemas.microsoft.com/office/powerpoint/2010/main" val="866596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19063"/>
            <a:ext cx="7010400" cy="661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8403998" y="5899666"/>
            <a:ext cx="565604" cy="369332"/>
          </a:xfrm>
          <a:prstGeom prst="rect">
            <a:avLst/>
          </a:prstGeom>
          <a:noFill/>
        </p:spPr>
        <p:txBody>
          <a:bodyPr wrap="none" rtlCol="0">
            <a:spAutoFit/>
          </a:bodyPr>
          <a:lstStyle/>
          <a:p>
            <a:r>
              <a:rPr lang="en-GB" dirty="0"/>
              <a:t>P.85</a:t>
            </a:r>
          </a:p>
        </p:txBody>
      </p:sp>
    </p:spTree>
    <p:extLst>
      <p:ext uri="{BB962C8B-B14F-4D97-AF65-F5344CB8AC3E}">
        <p14:creationId xmlns:p14="http://schemas.microsoft.com/office/powerpoint/2010/main" val="32412251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Guidelines on how to use the framework</a:t>
            </a:r>
            <a:endParaRPr lang="en-GB" dirty="0"/>
          </a:p>
        </p:txBody>
      </p:sp>
      <p:sp>
        <p:nvSpPr>
          <p:cNvPr id="3" name="Content Placeholder 2"/>
          <p:cNvSpPr>
            <a:spLocks noGrp="1"/>
          </p:cNvSpPr>
          <p:nvPr>
            <p:ph idx="1"/>
          </p:nvPr>
        </p:nvSpPr>
        <p:spPr>
          <a:xfrm>
            <a:off x="457200" y="1600200"/>
            <a:ext cx="8229600" cy="5029200"/>
          </a:xfrm>
        </p:spPr>
        <p:txBody>
          <a:bodyPr>
            <a:normAutofit fontScale="55000" lnSpcReduction="20000"/>
          </a:bodyPr>
          <a:lstStyle/>
          <a:p>
            <a:pPr marL="0" indent="0">
              <a:buNone/>
            </a:pPr>
            <a:r>
              <a:rPr lang="en-AU" b="1" dirty="0"/>
              <a:t>Why a ‘one approach fits all’ philosophy does not work:</a:t>
            </a:r>
          </a:p>
          <a:p>
            <a:r>
              <a:rPr lang="en-AU" dirty="0"/>
              <a:t>The difficulty with any structured approach to business projects, whether a </a:t>
            </a:r>
            <a:r>
              <a:rPr lang="en-AU" dirty="0" err="1"/>
              <a:t>BPM</a:t>
            </a:r>
            <a:r>
              <a:rPr lang="en-AU" dirty="0"/>
              <a:t> project or not, is that organizations often adopt a ‘one approach fits all’ </a:t>
            </a:r>
            <a:r>
              <a:rPr lang="en-GB" dirty="0"/>
              <a:t>philosophy.</a:t>
            </a:r>
          </a:p>
          <a:p>
            <a:r>
              <a:rPr lang="en-AU" dirty="0"/>
              <a:t>Many people suggest that a </a:t>
            </a:r>
            <a:r>
              <a:rPr lang="en-AU" dirty="0" err="1"/>
              <a:t>BPM</a:t>
            </a:r>
            <a:r>
              <a:rPr lang="en-AU" dirty="0"/>
              <a:t> project should start by first obtaining the full and complete support of the </a:t>
            </a:r>
            <a:r>
              <a:rPr lang="en-AU" dirty="0" err="1"/>
              <a:t>CEO</a:t>
            </a:r>
            <a:r>
              <a:rPr lang="en-AU" dirty="0"/>
              <a:t>, and unquestionably this is the ideal method. In reality, though, most </a:t>
            </a:r>
            <a:r>
              <a:rPr lang="en-AU" dirty="0" err="1"/>
              <a:t>CEOs</a:t>
            </a:r>
            <a:r>
              <a:rPr lang="en-AU" dirty="0"/>
              <a:t> either do not know about the </a:t>
            </a:r>
            <a:r>
              <a:rPr lang="en-AU" dirty="0" err="1"/>
              <a:t>BPM</a:t>
            </a:r>
            <a:r>
              <a:rPr lang="en-AU" dirty="0"/>
              <a:t> project or will not be interested because it is considered to be ‘just another project’. If they are aware of the project and it is one of the first </a:t>
            </a:r>
            <a:r>
              <a:rPr lang="en-AU" dirty="0" err="1"/>
              <a:t>BPM</a:t>
            </a:r>
            <a:r>
              <a:rPr lang="en-AU" dirty="0"/>
              <a:t> projects within the organization, they might want proof of the benefits that </a:t>
            </a:r>
            <a:r>
              <a:rPr lang="en-AU" dirty="0" err="1"/>
              <a:t>BPM</a:t>
            </a:r>
            <a:r>
              <a:rPr lang="en-AU" dirty="0"/>
              <a:t> can bring.</a:t>
            </a:r>
          </a:p>
          <a:p>
            <a:r>
              <a:rPr lang="en-AU" dirty="0"/>
              <a:t>Even if the </a:t>
            </a:r>
            <a:r>
              <a:rPr lang="en-AU" dirty="0" err="1"/>
              <a:t>CEO</a:t>
            </a:r>
            <a:r>
              <a:rPr lang="en-AU" dirty="0"/>
              <a:t> is interested, it is often the case that the </a:t>
            </a:r>
            <a:r>
              <a:rPr lang="en-AU" dirty="0" err="1"/>
              <a:t>BPM</a:t>
            </a:r>
            <a:r>
              <a:rPr lang="en-AU" dirty="0"/>
              <a:t> initiative does not get sufficient attention, time and resources from the </a:t>
            </a:r>
            <a:r>
              <a:rPr lang="en-AU" dirty="0" err="1"/>
              <a:t>CEO</a:t>
            </a:r>
            <a:r>
              <a:rPr lang="en-AU" dirty="0"/>
              <a:t>. Business processes are at the heart of an organization and require more than just lip service to monitor, manage and improve them. This lack of attention, time and resources can have a significant negative impact on the execution of the </a:t>
            </a:r>
            <a:r>
              <a:rPr lang="en-AU" dirty="0" err="1"/>
              <a:t>BPM</a:t>
            </a:r>
            <a:r>
              <a:rPr lang="en-AU" dirty="0"/>
              <a:t> initiative.</a:t>
            </a:r>
          </a:p>
          <a:p>
            <a:r>
              <a:rPr lang="en-AU" dirty="0"/>
              <a:t>In addition, most approaches do not cater for the various stages of experience and embedding of </a:t>
            </a:r>
            <a:r>
              <a:rPr lang="en-AU" dirty="0" err="1"/>
              <a:t>BPM</a:t>
            </a:r>
            <a:r>
              <a:rPr lang="en-AU" dirty="0"/>
              <a:t> within an organization – from the initial orientation of </a:t>
            </a:r>
            <a:r>
              <a:rPr lang="en-AU" dirty="0" err="1"/>
              <a:t>BPM</a:t>
            </a:r>
            <a:r>
              <a:rPr lang="en-AU" dirty="0"/>
              <a:t> as an important part of management, through to a business-as-usual activity. Obviously, there will be a fundamentally different approach depending upon the level of organizational experience with </a:t>
            </a:r>
            <a:r>
              <a:rPr lang="en-AU" dirty="0" err="1"/>
              <a:t>BPM</a:t>
            </a:r>
            <a:r>
              <a:rPr lang="en-AU" dirty="0"/>
              <a:t>. (p.59)</a:t>
            </a:r>
            <a:endParaRPr lang="en-GB" dirty="0"/>
          </a:p>
        </p:txBody>
      </p:sp>
    </p:spTree>
    <p:extLst>
      <p:ext uri="{BB962C8B-B14F-4D97-AF65-F5344CB8AC3E}">
        <p14:creationId xmlns:p14="http://schemas.microsoft.com/office/powerpoint/2010/main" val="4666895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Guidelines on how to use the framework 2</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AU" b="1" dirty="0"/>
              <a:t>Why a ‘one approach fits all’ philosophy does not work:</a:t>
            </a:r>
            <a:endParaRPr lang="en-AU" dirty="0"/>
          </a:p>
          <a:p>
            <a:r>
              <a:rPr lang="en-AU" dirty="0"/>
              <a:t>In the ideal situation, the organization will have established and published its strategic vision, objectives and goals. It will have embraced </a:t>
            </a:r>
            <a:r>
              <a:rPr lang="en-AU" dirty="0" err="1"/>
              <a:t>BPM</a:t>
            </a:r>
            <a:r>
              <a:rPr lang="en-AU" dirty="0"/>
              <a:t>, aligned the organization strategy with </a:t>
            </a:r>
            <a:r>
              <a:rPr lang="en-AU" dirty="0" err="1"/>
              <a:t>BPM</a:t>
            </a:r>
            <a:r>
              <a:rPr lang="en-AU" dirty="0"/>
              <a:t> and set about establishing the process architecture – these being the pillars upon which individual </a:t>
            </a:r>
            <a:r>
              <a:rPr lang="en-AU" dirty="0" err="1"/>
              <a:t>BPM</a:t>
            </a:r>
            <a:r>
              <a:rPr lang="en-AU" dirty="0"/>
              <a:t> projects can be launched. </a:t>
            </a:r>
          </a:p>
          <a:p>
            <a:r>
              <a:rPr lang="en-AU" dirty="0"/>
              <a:t>The process architecture will also have been aligned with the organization’s strategy and the IT and business architectures. However, most </a:t>
            </a:r>
            <a:r>
              <a:rPr lang="en-GB" dirty="0"/>
              <a:t>situations are not ideal. (p.60)</a:t>
            </a:r>
          </a:p>
        </p:txBody>
      </p:sp>
    </p:spTree>
    <p:extLst>
      <p:ext uri="{BB962C8B-B14F-4D97-AF65-F5344CB8AC3E}">
        <p14:creationId xmlns:p14="http://schemas.microsoft.com/office/powerpoint/2010/main" val="13976246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How are </a:t>
            </a:r>
            <a:r>
              <a:rPr lang="en-AU" dirty="0" err="1"/>
              <a:t>BPM</a:t>
            </a:r>
            <a:r>
              <a:rPr lang="en-AU" dirty="0"/>
              <a:t> projects selected?</a:t>
            </a:r>
            <a:endParaRPr lang="en-GB" dirty="0"/>
          </a:p>
        </p:txBody>
      </p:sp>
      <p:sp>
        <p:nvSpPr>
          <p:cNvPr id="3" name="Content Placeholder 2"/>
          <p:cNvSpPr>
            <a:spLocks noGrp="1"/>
          </p:cNvSpPr>
          <p:nvPr>
            <p:ph idx="1"/>
          </p:nvPr>
        </p:nvSpPr>
        <p:spPr/>
        <p:txBody>
          <a:bodyPr>
            <a:normAutofit fontScale="77500" lnSpcReduction="20000"/>
          </a:bodyPr>
          <a:lstStyle/>
          <a:p>
            <a:r>
              <a:rPr lang="en-AU" dirty="0"/>
              <a:t>How an organization determines that a </a:t>
            </a:r>
            <a:r>
              <a:rPr lang="en-AU" dirty="0" err="1"/>
              <a:t>BPM</a:t>
            </a:r>
            <a:r>
              <a:rPr lang="en-AU" dirty="0"/>
              <a:t> project is required is fundamental to how the project will be conducted and how the framework will be used by the organization and the project team. There are two primary methods used by organizations to commence a </a:t>
            </a:r>
            <a:r>
              <a:rPr lang="en-AU" dirty="0" err="1"/>
              <a:t>BPM</a:t>
            </a:r>
            <a:r>
              <a:rPr lang="en-AU" dirty="0"/>
              <a:t> project. </a:t>
            </a:r>
          </a:p>
          <a:p>
            <a:r>
              <a:rPr lang="en-AU" dirty="0"/>
              <a:t>The method chosen will significantly influence why, where and how a project is selected. Which method is selected will be determined by the particular needs of the organization, the </a:t>
            </a:r>
            <a:r>
              <a:rPr lang="en-AU" dirty="0" err="1"/>
              <a:t>BPM</a:t>
            </a:r>
            <a:r>
              <a:rPr lang="en-AU" dirty="0"/>
              <a:t> maturity of the leadership team, and the leadership style of the </a:t>
            </a:r>
            <a:r>
              <a:rPr lang="en-AU" dirty="0" err="1"/>
              <a:t>CEO</a:t>
            </a:r>
            <a:r>
              <a:rPr lang="en-AU" dirty="0"/>
              <a:t> and senior executive management. The two methods of </a:t>
            </a:r>
            <a:r>
              <a:rPr lang="en-AU" dirty="0" err="1"/>
              <a:t>BPM</a:t>
            </a:r>
            <a:r>
              <a:rPr lang="en-AU" dirty="0"/>
              <a:t> project initiation we refer to as </a:t>
            </a:r>
            <a:r>
              <a:rPr lang="en-AU" i="1" dirty="0"/>
              <a:t>strategy- driven </a:t>
            </a:r>
            <a:r>
              <a:rPr lang="en-AU" dirty="0"/>
              <a:t>and </a:t>
            </a:r>
            <a:r>
              <a:rPr lang="en-AU" i="1" dirty="0"/>
              <a:t>operational initiative </a:t>
            </a:r>
            <a:r>
              <a:rPr lang="en-AU" dirty="0"/>
              <a:t>approaches. (p.60)</a:t>
            </a:r>
            <a:endParaRPr lang="en-GB" dirty="0"/>
          </a:p>
        </p:txBody>
      </p:sp>
    </p:spTree>
    <p:extLst>
      <p:ext uri="{BB962C8B-B14F-4D97-AF65-F5344CB8AC3E}">
        <p14:creationId xmlns:p14="http://schemas.microsoft.com/office/powerpoint/2010/main" val="1683718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strategy-driven approach</a:t>
            </a:r>
          </a:p>
        </p:txBody>
      </p:sp>
      <p:sp>
        <p:nvSpPr>
          <p:cNvPr id="3" name="Content Placeholder 2"/>
          <p:cNvSpPr>
            <a:spLocks noGrp="1"/>
          </p:cNvSpPr>
          <p:nvPr>
            <p:ph idx="1"/>
          </p:nvPr>
        </p:nvSpPr>
        <p:spPr/>
        <p:txBody>
          <a:bodyPr>
            <a:normAutofit fontScale="77500" lnSpcReduction="20000"/>
          </a:bodyPr>
          <a:lstStyle/>
          <a:p>
            <a:r>
              <a:rPr lang="en-AU" dirty="0"/>
              <a:t>The strategy-driven approach is where the organization’s strategy is being executed by the leadership team, and the transition from strategy to implementation will mean that the organization’s leadership has determined that certain implementation projects will have an impact upon some of the organization’s business processes. </a:t>
            </a:r>
          </a:p>
          <a:p>
            <a:r>
              <a:rPr lang="en-AU" dirty="0"/>
              <a:t>To address this impact there will be a need to change or redesign a number of business processes, which will mean commencing </a:t>
            </a:r>
            <a:r>
              <a:rPr lang="en-AU" dirty="0" err="1"/>
              <a:t>BPM</a:t>
            </a:r>
            <a:r>
              <a:rPr lang="en-AU" dirty="0"/>
              <a:t> projects. </a:t>
            </a:r>
          </a:p>
          <a:p>
            <a:r>
              <a:rPr lang="en-AU" dirty="0"/>
              <a:t>This is ‘top-down’ management of an organization’s processes. The </a:t>
            </a:r>
            <a:r>
              <a:rPr lang="en-AU" dirty="0" err="1"/>
              <a:t>BPM</a:t>
            </a:r>
            <a:r>
              <a:rPr lang="en-AU" dirty="0"/>
              <a:t> project portfolio will, therefore, be determined, planned and reviewed as a result of the strategy process, which comes either from a strategic change or a periodic strategic review.(p.60)</a:t>
            </a:r>
            <a:endParaRPr lang="en-GB" dirty="0"/>
          </a:p>
        </p:txBody>
      </p:sp>
    </p:spTree>
    <p:extLst>
      <p:ext uri="{BB962C8B-B14F-4D97-AF65-F5344CB8AC3E}">
        <p14:creationId xmlns:p14="http://schemas.microsoft.com/office/powerpoint/2010/main" val="38480885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strategy-driven approach 2</a:t>
            </a:r>
          </a:p>
        </p:txBody>
      </p:sp>
      <p:sp>
        <p:nvSpPr>
          <p:cNvPr id="3" name="Content Placeholder 2"/>
          <p:cNvSpPr>
            <a:spLocks noGrp="1"/>
          </p:cNvSpPr>
          <p:nvPr>
            <p:ph idx="1"/>
          </p:nvPr>
        </p:nvSpPr>
        <p:spPr/>
        <p:txBody>
          <a:bodyPr>
            <a:normAutofit fontScale="85000" lnSpcReduction="20000"/>
          </a:bodyPr>
          <a:lstStyle/>
          <a:p>
            <a:r>
              <a:rPr lang="en-GB" dirty="0"/>
              <a:t>The </a:t>
            </a:r>
            <a:r>
              <a:rPr lang="en-AU" dirty="0"/>
              <a:t>sequence is that the organization strategy will have determined that a </a:t>
            </a:r>
            <a:r>
              <a:rPr lang="en-AU" dirty="0" err="1"/>
              <a:t>BPM</a:t>
            </a:r>
            <a:r>
              <a:rPr lang="en-AU" dirty="0"/>
              <a:t> project is necessary and will know which processes will be impacted, and therefore which processes will be part of the </a:t>
            </a:r>
            <a:r>
              <a:rPr lang="en-AU" dirty="0" err="1"/>
              <a:t>BPM</a:t>
            </a:r>
            <a:r>
              <a:rPr lang="en-AU" dirty="0"/>
              <a:t> project. As this is likely to be a </a:t>
            </a:r>
            <a:r>
              <a:rPr lang="en-AU" dirty="0" err="1"/>
              <a:t>BPM</a:t>
            </a:r>
            <a:r>
              <a:rPr lang="en-AU" dirty="0"/>
              <a:t>-mature organization, it will in all probability have a process architecture, which will need to be referenced throughout the project. </a:t>
            </a:r>
          </a:p>
          <a:p>
            <a:r>
              <a:rPr lang="en-AU" dirty="0"/>
              <a:t>The Launch pad phase may complete a few of the steps in less detail than normal, but will still need to establish the project structure and team. The remaining framework phases will still need to be completed. (p.60)</a:t>
            </a:r>
            <a:endParaRPr lang="en-GB" dirty="0"/>
          </a:p>
        </p:txBody>
      </p:sp>
    </p:spTree>
    <p:extLst>
      <p:ext uri="{BB962C8B-B14F-4D97-AF65-F5344CB8AC3E}">
        <p14:creationId xmlns:p14="http://schemas.microsoft.com/office/powerpoint/2010/main" val="22125385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09"/>
            <a:ext cx="8229600" cy="1143000"/>
          </a:xfrm>
        </p:spPr>
        <p:txBody>
          <a:bodyPr>
            <a:normAutofit/>
          </a:bodyPr>
          <a:lstStyle/>
          <a:p>
            <a:r>
              <a:rPr lang="en-GB" dirty="0"/>
              <a:t>The operational-initiative approach</a:t>
            </a:r>
          </a:p>
        </p:txBody>
      </p:sp>
      <p:sp>
        <p:nvSpPr>
          <p:cNvPr id="3" name="Content Placeholder 2"/>
          <p:cNvSpPr>
            <a:spLocks noGrp="1"/>
          </p:cNvSpPr>
          <p:nvPr>
            <p:ph idx="1"/>
          </p:nvPr>
        </p:nvSpPr>
        <p:spPr>
          <a:xfrm>
            <a:off x="457200" y="1143000"/>
            <a:ext cx="8229600" cy="5715000"/>
          </a:xfrm>
        </p:spPr>
        <p:txBody>
          <a:bodyPr>
            <a:noAutofit/>
          </a:bodyPr>
          <a:lstStyle/>
          <a:p>
            <a:r>
              <a:rPr lang="en-AU" sz="2100" dirty="0"/>
              <a:t>An operational-initiative approach will, as the name suggests, be an initiative driven by the operational needs of an organization, business unit or department.</a:t>
            </a:r>
          </a:p>
          <a:p>
            <a:r>
              <a:rPr lang="en-AU" sz="2100" dirty="0"/>
              <a:t>The triggers for this type of </a:t>
            </a:r>
            <a:r>
              <a:rPr lang="en-AU" sz="2100" dirty="0" err="1"/>
              <a:t>BPM</a:t>
            </a:r>
            <a:r>
              <a:rPr lang="en-AU" sz="2100" dirty="0"/>
              <a:t> project are likely to originate from a </a:t>
            </a:r>
            <a:r>
              <a:rPr lang="en-GB" sz="2100" dirty="0"/>
              <a:t>business problem. </a:t>
            </a:r>
            <a:r>
              <a:rPr lang="en-AU" sz="2100" dirty="0"/>
              <a:t>Operational initiatives will mean that the determination that a </a:t>
            </a:r>
            <a:r>
              <a:rPr lang="en-AU" sz="2100" dirty="0" err="1"/>
              <a:t>BPM</a:t>
            </a:r>
            <a:r>
              <a:rPr lang="en-AU" sz="2100" dirty="0"/>
              <a:t> project is required occurs at a lower level within an organization than at the strategy level. The likely starting point will therefore be at the Launch pad phase.</a:t>
            </a:r>
          </a:p>
          <a:p>
            <a:r>
              <a:rPr lang="en-AU" sz="2100" dirty="0"/>
              <a:t>A small project team will commence several of the Launch pad phase steps to assess and gather sufficient information to know exactly where to start, and to determine the depth of the project.</a:t>
            </a:r>
          </a:p>
          <a:p>
            <a:r>
              <a:rPr lang="en-AU" sz="2100" dirty="0"/>
              <a:t>This will mean that the Organization strategy and Process architecture phases of the framework will not be completed in their entirety, but rather only referenced for relevant information. It remains crucial to ensure alignment with the organizational </a:t>
            </a:r>
            <a:r>
              <a:rPr lang="en-GB" sz="2100" dirty="0"/>
              <a:t>strategy. (p.60 &amp; 61)</a:t>
            </a:r>
          </a:p>
        </p:txBody>
      </p:sp>
    </p:spTree>
    <p:extLst>
      <p:ext uri="{BB962C8B-B14F-4D97-AF65-F5344CB8AC3E}">
        <p14:creationId xmlns:p14="http://schemas.microsoft.com/office/powerpoint/2010/main" val="760626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Comparison</a:t>
            </a:r>
          </a:p>
        </p:txBody>
      </p:sp>
      <p:sp>
        <p:nvSpPr>
          <p:cNvPr id="3" name="Content Placeholder 2"/>
          <p:cNvSpPr>
            <a:spLocks noGrp="1"/>
          </p:cNvSpPr>
          <p:nvPr>
            <p:ph idx="1"/>
          </p:nvPr>
        </p:nvSpPr>
        <p:spPr/>
        <p:txBody>
          <a:bodyPr/>
          <a:lstStyle/>
          <a:p>
            <a:endParaRPr lang="en-GB"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8208"/>
          <a:stretch/>
        </p:blipFill>
        <p:spPr bwMode="auto">
          <a:xfrm>
            <a:off x="533400" y="1600200"/>
            <a:ext cx="3810000" cy="443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669"/>
          <a:stretch/>
        </p:blipFill>
        <p:spPr bwMode="auto">
          <a:xfrm>
            <a:off x="4648200" y="1593273"/>
            <a:ext cx="3886200" cy="41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68036" y="6080670"/>
            <a:ext cx="2095500" cy="646331"/>
          </a:xfrm>
          <a:prstGeom prst="rect">
            <a:avLst/>
          </a:prstGeom>
        </p:spPr>
        <p:txBody>
          <a:bodyPr wrap="square">
            <a:spAutoFit/>
          </a:bodyPr>
          <a:lstStyle/>
          <a:p>
            <a:r>
              <a:rPr lang="en-GB" dirty="0"/>
              <a:t>Strategy-driven </a:t>
            </a:r>
            <a:r>
              <a:rPr lang="en-GB" dirty="0" err="1"/>
              <a:t>BPM</a:t>
            </a:r>
            <a:endParaRPr lang="en-GB" dirty="0"/>
          </a:p>
          <a:p>
            <a:r>
              <a:rPr lang="en-GB" dirty="0"/>
              <a:t>projects</a:t>
            </a:r>
          </a:p>
        </p:txBody>
      </p:sp>
      <p:sp>
        <p:nvSpPr>
          <p:cNvPr id="5" name="Rectangle 4"/>
          <p:cNvSpPr/>
          <p:nvPr/>
        </p:nvSpPr>
        <p:spPr>
          <a:xfrm>
            <a:off x="5181600" y="6059269"/>
            <a:ext cx="2438400" cy="646331"/>
          </a:xfrm>
          <a:prstGeom prst="rect">
            <a:avLst/>
          </a:prstGeom>
        </p:spPr>
        <p:txBody>
          <a:bodyPr wrap="square">
            <a:spAutoFit/>
          </a:bodyPr>
          <a:lstStyle/>
          <a:p>
            <a:r>
              <a:rPr lang="en-GB" dirty="0"/>
              <a:t>Operational initiative</a:t>
            </a:r>
          </a:p>
          <a:p>
            <a:r>
              <a:rPr lang="en-GB" dirty="0" err="1"/>
              <a:t>BPM</a:t>
            </a:r>
            <a:r>
              <a:rPr lang="en-GB" dirty="0"/>
              <a:t> project</a:t>
            </a:r>
          </a:p>
        </p:txBody>
      </p:sp>
    </p:spTree>
    <p:extLst>
      <p:ext uri="{BB962C8B-B14F-4D97-AF65-F5344CB8AC3E}">
        <p14:creationId xmlns:p14="http://schemas.microsoft.com/office/powerpoint/2010/main" val="9777155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Comparison 2</a:t>
            </a:r>
          </a:p>
        </p:txBody>
      </p:sp>
      <p:sp>
        <p:nvSpPr>
          <p:cNvPr id="3" name="Content Placeholder 2"/>
          <p:cNvSpPr>
            <a:spLocks noGrp="1"/>
          </p:cNvSpPr>
          <p:nvPr>
            <p:ph idx="1"/>
          </p:nvPr>
        </p:nvSpPr>
        <p:spPr/>
        <p:txBody>
          <a:bodyPr>
            <a:normAutofit fontScale="70000" lnSpcReduction="20000"/>
          </a:bodyPr>
          <a:lstStyle/>
          <a:p>
            <a:r>
              <a:rPr lang="en-AU" dirty="0"/>
              <a:t>If compliance is the reason for commencing a </a:t>
            </a:r>
            <a:r>
              <a:rPr lang="en-AU" dirty="0" err="1"/>
              <a:t>BPM</a:t>
            </a:r>
            <a:r>
              <a:rPr lang="en-AU" dirty="0"/>
              <a:t> project, it should be considered from a strategic perspective. If it has the backing of executive management, then it is a strategic-driven approach; if it does not have the backing of executive management, then it should be considered to be an </a:t>
            </a:r>
            <a:r>
              <a:rPr lang="en-GB" dirty="0"/>
              <a:t>operational initiative approach.</a:t>
            </a:r>
          </a:p>
          <a:p>
            <a:r>
              <a:rPr lang="en-AU" dirty="0"/>
              <a:t>The organization strategy and process architecture are the foundations of any </a:t>
            </a:r>
            <a:r>
              <a:rPr lang="en-AU" dirty="0" err="1"/>
              <a:t>BPM</a:t>
            </a:r>
            <a:r>
              <a:rPr lang="en-AU" dirty="0"/>
              <a:t> project. The more extensive and bigger the project, the stronger the foundations must be. This is why, in a strategy-driven approach project, there must be more effort in the Organization strategy and Process architecture phases than is the case in an operational initiative approach project.</a:t>
            </a:r>
          </a:p>
          <a:p>
            <a:r>
              <a:rPr lang="en-AU" dirty="0"/>
              <a:t>No matter how the need for a </a:t>
            </a:r>
            <a:r>
              <a:rPr lang="en-AU" dirty="0" err="1"/>
              <a:t>BPM</a:t>
            </a:r>
            <a:r>
              <a:rPr lang="en-AU" dirty="0"/>
              <a:t> project is determined, the next decision the organization will need to make is what type of </a:t>
            </a:r>
            <a:r>
              <a:rPr lang="en-AU" dirty="0" err="1"/>
              <a:t>BPM</a:t>
            </a:r>
            <a:r>
              <a:rPr lang="en-AU" dirty="0"/>
              <a:t> project it will be.</a:t>
            </a:r>
            <a:endParaRPr lang="en-GB" dirty="0"/>
          </a:p>
        </p:txBody>
      </p:sp>
    </p:spTree>
    <p:extLst>
      <p:ext uri="{BB962C8B-B14F-4D97-AF65-F5344CB8AC3E}">
        <p14:creationId xmlns:p14="http://schemas.microsoft.com/office/powerpoint/2010/main" val="5839567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AU" dirty="0"/>
              <a:t>Four scenarios in implementing </a:t>
            </a:r>
            <a:r>
              <a:rPr lang="en-AU" dirty="0" err="1"/>
              <a:t>BPM</a:t>
            </a:r>
            <a:endParaRPr lang="en-GB" dirty="0"/>
          </a:p>
        </p:txBody>
      </p:sp>
      <p:sp>
        <p:nvSpPr>
          <p:cNvPr id="3" name="Content Placeholder 2"/>
          <p:cNvSpPr>
            <a:spLocks noGrp="1"/>
          </p:cNvSpPr>
          <p:nvPr>
            <p:ph idx="1"/>
          </p:nvPr>
        </p:nvSpPr>
        <p:spPr>
          <a:xfrm>
            <a:off x="457200" y="990600"/>
            <a:ext cx="8229600" cy="5715000"/>
          </a:xfrm>
        </p:spPr>
        <p:txBody>
          <a:bodyPr>
            <a:noAutofit/>
          </a:bodyPr>
          <a:lstStyle/>
          <a:p>
            <a:r>
              <a:rPr lang="en-AU" sz="1900" dirty="0"/>
              <a:t>There is distinction between the following four </a:t>
            </a:r>
            <a:r>
              <a:rPr lang="en-AU" sz="1900" dirty="0" err="1"/>
              <a:t>BPM</a:t>
            </a:r>
            <a:r>
              <a:rPr lang="en-AU" sz="1900" dirty="0"/>
              <a:t> project scenarios; which one is selected will be determined by many factors, and these are discussed </a:t>
            </a:r>
            <a:r>
              <a:rPr lang="en-GB" sz="1900" dirty="0"/>
              <a:t>here:</a:t>
            </a:r>
          </a:p>
          <a:p>
            <a:pPr lvl="1"/>
            <a:r>
              <a:rPr lang="en-AU" sz="1500" b="1" dirty="0"/>
              <a:t>1 ‘</a:t>
            </a:r>
            <a:r>
              <a:rPr lang="en-AU" sz="1500" b="1" i="1" dirty="0"/>
              <a:t>Business as usual</a:t>
            </a:r>
            <a:r>
              <a:rPr lang="en-AU" sz="1500" b="1" dirty="0"/>
              <a:t>’. This will be selected by the most </a:t>
            </a:r>
            <a:r>
              <a:rPr lang="en-AU" sz="1500" b="1" dirty="0" err="1"/>
              <a:t>BPM</a:t>
            </a:r>
            <a:r>
              <a:rPr lang="en-AU" sz="1500" b="1" dirty="0"/>
              <a:t>-mature organizations. The organization and business managers will be totally committed to a process-centric organization, and </a:t>
            </a:r>
            <a:r>
              <a:rPr lang="en-AU" sz="1500" b="1" dirty="0" err="1"/>
              <a:t>BPM</a:t>
            </a:r>
            <a:r>
              <a:rPr lang="en-AU" sz="1500" b="1" dirty="0"/>
              <a:t> projects are simply business-as-usual activities or projects. </a:t>
            </a:r>
          </a:p>
          <a:p>
            <a:pPr lvl="1"/>
            <a:endParaRPr lang="en-AU" sz="1500" b="1" dirty="0"/>
          </a:p>
          <a:p>
            <a:pPr lvl="1"/>
            <a:r>
              <a:rPr lang="en-AU" sz="1500" b="1" dirty="0"/>
              <a:t>2 ‘</a:t>
            </a:r>
            <a:r>
              <a:rPr lang="en-AU" sz="1500" b="1" i="1" dirty="0"/>
              <a:t>In the drivers seat</a:t>
            </a:r>
            <a:r>
              <a:rPr lang="en-AU" sz="1500" b="1" dirty="0"/>
              <a:t>’. This is the next level of organization </a:t>
            </a:r>
            <a:r>
              <a:rPr lang="en-AU" sz="1500" b="1" dirty="0" err="1"/>
              <a:t>BPM</a:t>
            </a:r>
            <a:r>
              <a:rPr lang="en-AU" sz="1500" b="1" dirty="0"/>
              <a:t> maturity, and is where there is a fully informed business manager who is totally committed to the implementation of </a:t>
            </a:r>
            <a:r>
              <a:rPr lang="en-AU" sz="1500" b="1" dirty="0" err="1"/>
              <a:t>BPM</a:t>
            </a:r>
            <a:r>
              <a:rPr lang="en-AU" sz="1500" b="1" dirty="0"/>
              <a:t> within the organization or business unit he or she is responsible for.</a:t>
            </a:r>
          </a:p>
          <a:p>
            <a:pPr lvl="1"/>
            <a:endParaRPr lang="en-AU" sz="1500" b="1" dirty="0"/>
          </a:p>
          <a:p>
            <a:pPr lvl="1"/>
            <a:r>
              <a:rPr lang="en-AU" sz="1500" b="1" dirty="0"/>
              <a:t> 3 ‘</a:t>
            </a:r>
            <a:r>
              <a:rPr lang="en-AU" sz="1500" b="1" i="1" dirty="0"/>
              <a:t>Pilot project</a:t>
            </a:r>
            <a:r>
              <a:rPr lang="en-AU" sz="1500" b="1" dirty="0"/>
              <a:t>’. This is where there is a fully informed business manager who has yet to be totally convinced of the benefits of </a:t>
            </a:r>
            <a:r>
              <a:rPr lang="en-AU" sz="1500" b="1" dirty="0" err="1"/>
              <a:t>BPM</a:t>
            </a:r>
            <a:r>
              <a:rPr lang="en-AU" sz="1500" b="1" dirty="0"/>
              <a:t> and is willing to try it out on a small scale to start with before making a </a:t>
            </a:r>
            <a:r>
              <a:rPr lang="en-GB" sz="1500" b="1" dirty="0"/>
              <a:t>full commitment.</a:t>
            </a:r>
          </a:p>
          <a:p>
            <a:pPr lvl="1"/>
            <a:endParaRPr lang="en-GB" sz="1500" b="1" dirty="0"/>
          </a:p>
          <a:p>
            <a:pPr lvl="1"/>
            <a:r>
              <a:rPr lang="en-AU" sz="1500" b="1" dirty="0"/>
              <a:t>4 ‘</a:t>
            </a:r>
            <a:r>
              <a:rPr lang="en-AU" sz="1500" b="1" i="1" dirty="0"/>
              <a:t>Under the radar</a:t>
            </a:r>
            <a:r>
              <a:rPr lang="en-AU" sz="1500" b="1" dirty="0"/>
              <a:t>’. This occurs in the least </a:t>
            </a:r>
            <a:r>
              <a:rPr lang="en-AU" sz="1500" b="1" dirty="0" err="1"/>
              <a:t>BPM</a:t>
            </a:r>
            <a:r>
              <a:rPr lang="en-AU" sz="1500" b="1" dirty="0"/>
              <a:t>-mature organization, and is where there is a partially informed business manager who is not yet committed and is not paying much (or any) attention to </a:t>
            </a:r>
            <a:r>
              <a:rPr lang="en-AU" sz="1500" b="1" dirty="0" err="1"/>
              <a:t>BPM</a:t>
            </a:r>
            <a:r>
              <a:rPr lang="en-AU" sz="1500" b="1" dirty="0"/>
              <a:t> within the organization. This scenario could be a project under the guise of process improvement, and </a:t>
            </a:r>
            <a:r>
              <a:rPr lang="en-AU" sz="1500" b="1" dirty="0" err="1"/>
              <a:t>BPM</a:t>
            </a:r>
            <a:r>
              <a:rPr lang="en-AU" sz="1500" b="1" dirty="0"/>
              <a:t> may not be mentioned at all. An interesting observation regarding this type of project scenario is that some organizations may complete many ‘under the radar’ </a:t>
            </a:r>
            <a:r>
              <a:rPr lang="en-AU" sz="1500" b="1" dirty="0" err="1"/>
              <a:t>BPM</a:t>
            </a:r>
            <a:r>
              <a:rPr lang="en-AU" sz="1500" b="1" dirty="0"/>
              <a:t> projects and still not obtain the attention of the appropriate business management in order to undertake </a:t>
            </a:r>
            <a:r>
              <a:rPr lang="en-AU" sz="1500" b="1" dirty="0" err="1"/>
              <a:t>BPM</a:t>
            </a:r>
            <a:r>
              <a:rPr lang="en-AU" sz="1500" b="1" dirty="0"/>
              <a:t> on a wider scale within the organization. (p.62)</a:t>
            </a:r>
            <a:endParaRPr lang="en-GB" sz="1500" b="1" dirty="0"/>
          </a:p>
        </p:txBody>
      </p:sp>
    </p:spTree>
    <p:extLst>
      <p:ext uri="{BB962C8B-B14F-4D97-AF65-F5344CB8AC3E}">
        <p14:creationId xmlns:p14="http://schemas.microsoft.com/office/powerpoint/2010/main" val="26124726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How to determine which scenario is applicable</a:t>
            </a:r>
            <a:endParaRPr lang="en-GB" dirty="0"/>
          </a:p>
        </p:txBody>
      </p:sp>
      <p:sp>
        <p:nvSpPr>
          <p:cNvPr id="3" name="Content Placeholder 2"/>
          <p:cNvSpPr>
            <a:spLocks noGrp="1"/>
          </p:cNvSpPr>
          <p:nvPr>
            <p:ph idx="1"/>
          </p:nvPr>
        </p:nvSpPr>
        <p:spPr>
          <a:xfrm>
            <a:off x="457200" y="1600200"/>
            <a:ext cx="8229600" cy="5105400"/>
          </a:xfrm>
        </p:spPr>
        <p:txBody>
          <a:bodyPr>
            <a:normAutofit fontScale="70000" lnSpcReduction="20000"/>
          </a:bodyPr>
          <a:lstStyle/>
          <a:p>
            <a:r>
              <a:rPr lang="en-AU" dirty="0"/>
              <a:t>The scenario depends upon the involvement and commitment of the business manager. In this context, the business manager is the person who determines If compliance is the reason for commencing a </a:t>
            </a:r>
            <a:r>
              <a:rPr lang="en-AU" dirty="0" err="1"/>
              <a:t>BPM</a:t>
            </a:r>
            <a:r>
              <a:rPr lang="en-AU" dirty="0"/>
              <a:t> project, it should be considered from a strategic perspective. </a:t>
            </a:r>
          </a:p>
          <a:p>
            <a:r>
              <a:rPr lang="en-AU" dirty="0"/>
              <a:t>If it has the backing of executive management, then it is a strategic-driven approach; if it does not have the backing of executive management, then it should be considered to be an </a:t>
            </a:r>
            <a:r>
              <a:rPr lang="en-GB" dirty="0"/>
              <a:t>operational initiative approach.</a:t>
            </a:r>
          </a:p>
          <a:p>
            <a:r>
              <a:rPr lang="en-AU" dirty="0"/>
              <a:t>The organization strategy and process architecture are the foundations of any </a:t>
            </a:r>
            <a:r>
              <a:rPr lang="en-AU" dirty="0" err="1"/>
              <a:t>BPM</a:t>
            </a:r>
            <a:r>
              <a:rPr lang="en-AU" dirty="0"/>
              <a:t> project. The more extensive and bigger the project, the stronger the foundations must be. This is why, in a strategy-driven approach project, there must be more effort in the Organization strategy and Process architecture phases than is the case in an operational initiative approach project. No matter how the need for a </a:t>
            </a:r>
            <a:r>
              <a:rPr lang="en-AU" dirty="0" err="1"/>
              <a:t>BPM</a:t>
            </a:r>
            <a:r>
              <a:rPr lang="en-AU" dirty="0"/>
              <a:t> project is determined, the next decision the organization will need to make is what type of </a:t>
            </a:r>
            <a:r>
              <a:rPr lang="en-AU" dirty="0" err="1"/>
              <a:t>BPM</a:t>
            </a:r>
            <a:r>
              <a:rPr lang="en-AU" dirty="0"/>
              <a:t> project it will be. (p. 62)</a:t>
            </a:r>
            <a:endParaRPr lang="en-GB" dirty="0"/>
          </a:p>
        </p:txBody>
      </p:sp>
    </p:spTree>
    <p:extLst>
      <p:ext uri="{BB962C8B-B14F-4D97-AF65-F5344CB8AC3E}">
        <p14:creationId xmlns:p14="http://schemas.microsoft.com/office/powerpoint/2010/main" val="35920330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fontScale="90000"/>
          </a:bodyPr>
          <a:lstStyle/>
          <a:p>
            <a:r>
              <a:rPr lang="en-AU" dirty="0"/>
              <a:t>Four scenarios in implementing </a:t>
            </a:r>
            <a:r>
              <a:rPr lang="en-AU" dirty="0" err="1"/>
              <a:t>BPM</a:t>
            </a:r>
            <a:endParaRPr lang="en-GB" dirty="0"/>
          </a:p>
        </p:txBody>
      </p:sp>
      <p:sp>
        <p:nvSpPr>
          <p:cNvPr id="3" name="Content Placeholder 2"/>
          <p:cNvSpPr>
            <a:spLocks noGrp="1"/>
          </p:cNvSpPr>
          <p:nvPr>
            <p:ph idx="1"/>
          </p:nvPr>
        </p:nvSpPr>
        <p:spPr>
          <a:xfrm>
            <a:off x="457200" y="914400"/>
            <a:ext cx="8229600" cy="5943600"/>
          </a:xfrm>
        </p:spPr>
        <p:txBody>
          <a:bodyPr>
            <a:normAutofit fontScale="55000" lnSpcReduction="20000"/>
          </a:bodyPr>
          <a:lstStyle/>
          <a:p>
            <a:r>
              <a:rPr lang="en-AU" dirty="0"/>
              <a:t>We distinguish between the following four </a:t>
            </a:r>
            <a:r>
              <a:rPr lang="en-AU" dirty="0" err="1"/>
              <a:t>BPM</a:t>
            </a:r>
            <a:r>
              <a:rPr lang="en-AU" dirty="0"/>
              <a:t> project scenarios; which one is selected will be determined by many factors, and these are discussed </a:t>
            </a:r>
            <a:r>
              <a:rPr lang="en-GB" dirty="0"/>
              <a:t>here.</a:t>
            </a:r>
          </a:p>
          <a:p>
            <a:r>
              <a:rPr lang="en-AU" dirty="0"/>
              <a:t>1 ‘</a:t>
            </a:r>
            <a:r>
              <a:rPr lang="en-AU" i="1" dirty="0"/>
              <a:t>Business as usual</a:t>
            </a:r>
            <a:r>
              <a:rPr lang="en-AU" dirty="0"/>
              <a:t>’. This will be selected by the most </a:t>
            </a:r>
            <a:r>
              <a:rPr lang="en-AU" dirty="0" err="1"/>
              <a:t>BPM</a:t>
            </a:r>
            <a:r>
              <a:rPr lang="en-AU" dirty="0"/>
              <a:t>-mature organizations. The organization and business managers will be totally committed to a process-centric organization, and </a:t>
            </a:r>
            <a:r>
              <a:rPr lang="en-AU" dirty="0" err="1"/>
              <a:t>BPM</a:t>
            </a:r>
            <a:r>
              <a:rPr lang="en-AU" dirty="0"/>
              <a:t> projects are simply business-as-usual activities or projects.</a:t>
            </a:r>
          </a:p>
          <a:p>
            <a:r>
              <a:rPr lang="en-AU" dirty="0"/>
              <a:t>2 ‘</a:t>
            </a:r>
            <a:r>
              <a:rPr lang="en-AU" i="1" dirty="0"/>
              <a:t>In the drivers seat</a:t>
            </a:r>
            <a:r>
              <a:rPr lang="en-AU" dirty="0"/>
              <a:t>’. This is the next level of organization </a:t>
            </a:r>
            <a:r>
              <a:rPr lang="en-AU" dirty="0" err="1"/>
              <a:t>BPM</a:t>
            </a:r>
            <a:r>
              <a:rPr lang="en-AU" dirty="0"/>
              <a:t> maturity, and is where there is a fully informed business manager who is totally committed to the implementation of </a:t>
            </a:r>
            <a:r>
              <a:rPr lang="en-AU" dirty="0" err="1"/>
              <a:t>BPM</a:t>
            </a:r>
            <a:r>
              <a:rPr lang="en-AU" dirty="0"/>
              <a:t> within the organization or business unit he or she is responsible for.</a:t>
            </a:r>
          </a:p>
          <a:p>
            <a:r>
              <a:rPr lang="en-AU" dirty="0"/>
              <a:t>3 ‘</a:t>
            </a:r>
            <a:r>
              <a:rPr lang="en-AU" i="1" dirty="0"/>
              <a:t>Pilot project</a:t>
            </a:r>
            <a:r>
              <a:rPr lang="en-AU" dirty="0"/>
              <a:t>’. This is where there is a fully informed business manager who has yet to be totally convinced of the benefits of </a:t>
            </a:r>
            <a:r>
              <a:rPr lang="en-AU" dirty="0" err="1"/>
              <a:t>BPM</a:t>
            </a:r>
            <a:r>
              <a:rPr lang="en-AU" dirty="0"/>
              <a:t> and is willing to try it out on a small scale to start with before making a </a:t>
            </a:r>
            <a:r>
              <a:rPr lang="en-GB" dirty="0"/>
              <a:t>full commitment.</a:t>
            </a:r>
          </a:p>
          <a:p>
            <a:r>
              <a:rPr lang="en-AU" dirty="0"/>
              <a:t>4 ‘</a:t>
            </a:r>
            <a:r>
              <a:rPr lang="en-AU" i="1" dirty="0"/>
              <a:t>Under the radar</a:t>
            </a:r>
            <a:r>
              <a:rPr lang="en-AU" dirty="0"/>
              <a:t>’. This occurs in the least </a:t>
            </a:r>
            <a:r>
              <a:rPr lang="en-AU" dirty="0" err="1"/>
              <a:t>BPM</a:t>
            </a:r>
            <a:r>
              <a:rPr lang="en-AU" dirty="0"/>
              <a:t>-mature organization, and is where there is a partially informed business manager who is not yet committed and is not paying much (or any) attention to </a:t>
            </a:r>
            <a:r>
              <a:rPr lang="en-AU" dirty="0" err="1"/>
              <a:t>BPM</a:t>
            </a:r>
            <a:r>
              <a:rPr lang="en-AU" dirty="0"/>
              <a:t> within the organization. This scenario could be a project under the guise of process improvement, and </a:t>
            </a:r>
            <a:r>
              <a:rPr lang="en-AU" dirty="0" err="1"/>
              <a:t>BPM</a:t>
            </a:r>
            <a:r>
              <a:rPr lang="en-AU" dirty="0"/>
              <a:t> may not be mentioned at all. An interesting observation regarding this type of project scenario is that some organizations may complete many ‘under the radar’ </a:t>
            </a:r>
            <a:r>
              <a:rPr lang="en-AU" dirty="0" err="1"/>
              <a:t>BPM</a:t>
            </a:r>
            <a:r>
              <a:rPr lang="en-AU" dirty="0"/>
              <a:t> projects and still not obtain the attention of the appropriate business management in order to undertake </a:t>
            </a:r>
            <a:r>
              <a:rPr lang="en-AU" dirty="0" err="1"/>
              <a:t>BPM</a:t>
            </a:r>
            <a:r>
              <a:rPr lang="en-AU" dirty="0"/>
              <a:t> on a wider scale within the organization. (p.62)</a:t>
            </a:r>
            <a:endParaRPr lang="en-GB" dirty="0"/>
          </a:p>
        </p:txBody>
      </p:sp>
    </p:spTree>
    <p:extLst>
      <p:ext uri="{BB962C8B-B14F-4D97-AF65-F5344CB8AC3E}">
        <p14:creationId xmlns:p14="http://schemas.microsoft.com/office/powerpoint/2010/main" val="3055788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How to determine which scenario is applicable</a:t>
            </a:r>
            <a:endParaRPr lang="en-GB" dirty="0"/>
          </a:p>
        </p:txBody>
      </p:sp>
      <p:sp>
        <p:nvSpPr>
          <p:cNvPr id="3" name="Content Placeholder 2"/>
          <p:cNvSpPr>
            <a:spLocks noGrp="1"/>
          </p:cNvSpPr>
          <p:nvPr>
            <p:ph idx="1"/>
          </p:nvPr>
        </p:nvSpPr>
        <p:spPr>
          <a:xfrm>
            <a:off x="457200" y="1600200"/>
            <a:ext cx="8229600" cy="5029200"/>
          </a:xfrm>
        </p:spPr>
        <p:txBody>
          <a:bodyPr>
            <a:normAutofit fontScale="70000" lnSpcReduction="20000"/>
          </a:bodyPr>
          <a:lstStyle/>
          <a:p>
            <a:r>
              <a:rPr lang="en-AU" dirty="0"/>
              <a:t>The scenario depends upon the involvement and commitment of the business</a:t>
            </a:r>
          </a:p>
          <a:p>
            <a:r>
              <a:rPr lang="en-AU" dirty="0"/>
              <a:t>manager. In this context, the business manager is the person who determines the business strategy – for example, the executive general manager or </a:t>
            </a:r>
            <a:r>
              <a:rPr lang="en-AU" dirty="0" err="1"/>
              <a:t>CEO</a:t>
            </a:r>
            <a:r>
              <a:rPr lang="en-AU" dirty="0"/>
              <a:t>.</a:t>
            </a:r>
          </a:p>
          <a:p>
            <a:r>
              <a:rPr lang="en-AU" dirty="0"/>
              <a:t>The more involved and committed this person is, the more impact the project can (and should) have on the organization. </a:t>
            </a:r>
          </a:p>
          <a:p>
            <a:r>
              <a:rPr lang="en-GB" dirty="0"/>
              <a:t>Once an organization </a:t>
            </a:r>
            <a:r>
              <a:rPr lang="en-AU" dirty="0"/>
              <a:t>has fully implemented </a:t>
            </a:r>
            <a:r>
              <a:rPr lang="en-AU" dirty="0" err="1"/>
              <a:t>BPM</a:t>
            </a:r>
            <a:r>
              <a:rPr lang="en-AU" dirty="0"/>
              <a:t> (is process-centric and </a:t>
            </a:r>
            <a:r>
              <a:rPr lang="en-AU" dirty="0" err="1"/>
              <a:t>BPM</a:t>
            </a:r>
            <a:r>
              <a:rPr lang="en-AU" dirty="0"/>
              <a:t> mature), all </a:t>
            </a:r>
            <a:r>
              <a:rPr lang="en-AU" dirty="0" err="1"/>
              <a:t>BPM</a:t>
            </a:r>
            <a:r>
              <a:rPr lang="en-AU" dirty="0"/>
              <a:t> initiatives, whether small or large, will be ‘business-as-usual’ projects. </a:t>
            </a:r>
          </a:p>
          <a:p>
            <a:r>
              <a:rPr lang="en-AU" dirty="0"/>
              <a:t>Once the organization has selected the implementation scenario for the </a:t>
            </a:r>
            <a:r>
              <a:rPr lang="en-AU" dirty="0" err="1"/>
              <a:t>BPM</a:t>
            </a:r>
            <a:r>
              <a:rPr lang="en-AU" dirty="0"/>
              <a:t> project and the project team has a clear understanding of how the </a:t>
            </a:r>
            <a:r>
              <a:rPr lang="en-AU" dirty="0" err="1"/>
              <a:t>BPM</a:t>
            </a:r>
            <a:r>
              <a:rPr lang="en-AU" dirty="0"/>
              <a:t> project was initiated, it will be able to commence using the framework. </a:t>
            </a:r>
          </a:p>
          <a:p>
            <a:r>
              <a:rPr lang="en-AU" dirty="0"/>
              <a:t>Where appropriate, we have mentioned at each phase in the framework the impact of the scenarios on the steps to be used, and the depth of use that </a:t>
            </a:r>
            <a:r>
              <a:rPr lang="en-GB" dirty="0"/>
              <a:t>is needed. (p.63)</a:t>
            </a:r>
          </a:p>
        </p:txBody>
      </p:sp>
    </p:spTree>
    <p:extLst>
      <p:ext uri="{BB962C8B-B14F-4D97-AF65-F5344CB8AC3E}">
        <p14:creationId xmlns:p14="http://schemas.microsoft.com/office/powerpoint/2010/main" val="38777041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fontScale="90000"/>
          </a:bodyPr>
          <a:lstStyle/>
          <a:p>
            <a:r>
              <a:rPr lang="en-AU" dirty="0"/>
              <a:t>How to determine which scenario is applicable 2</a:t>
            </a:r>
            <a:endParaRPr lang="en-GB" dirty="0"/>
          </a:p>
        </p:txBody>
      </p:sp>
      <p:sp>
        <p:nvSpPr>
          <p:cNvPr id="3" name="Content Placeholder 2"/>
          <p:cNvSpPr>
            <a:spLocks noGrp="1"/>
          </p:cNvSpPr>
          <p:nvPr>
            <p:ph idx="1"/>
          </p:nvPr>
        </p:nvSpPr>
        <p:spPr/>
        <p:txBody>
          <a:bodyPr/>
          <a:lstStyle/>
          <a:p>
            <a:endParaRPr lang="en-GB"/>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295400"/>
            <a:ext cx="6172200" cy="4694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0" y="5996791"/>
            <a:ext cx="8915400" cy="646331"/>
          </a:xfrm>
          <a:prstGeom prst="rect">
            <a:avLst/>
          </a:prstGeom>
          <a:noFill/>
        </p:spPr>
        <p:txBody>
          <a:bodyPr wrap="square" rtlCol="0">
            <a:spAutoFit/>
          </a:bodyPr>
          <a:lstStyle/>
          <a:p>
            <a:r>
              <a:rPr lang="en-AU" dirty="0"/>
              <a:t>The figure shows that it is important first to determine the business manager’s involvement; only then is it appropriate to review the impact on the organization (p.63)</a:t>
            </a:r>
            <a:endParaRPr lang="en-GB" dirty="0"/>
          </a:p>
        </p:txBody>
      </p:sp>
    </p:spTree>
    <p:extLst>
      <p:ext uri="{BB962C8B-B14F-4D97-AF65-F5344CB8AC3E}">
        <p14:creationId xmlns:p14="http://schemas.microsoft.com/office/powerpoint/2010/main" val="7728883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Characteristics of different </a:t>
            </a:r>
            <a:r>
              <a:rPr lang="en-AU" dirty="0" err="1"/>
              <a:t>BPM</a:t>
            </a:r>
            <a:r>
              <a:rPr lang="en-AU" dirty="0"/>
              <a:t> project scenarios (p.64)</a:t>
            </a:r>
            <a:endParaRPr lang="en-GB" dirty="0"/>
          </a:p>
        </p:txBody>
      </p:sp>
      <p:sp>
        <p:nvSpPr>
          <p:cNvPr id="3" name="Content Placeholder 2"/>
          <p:cNvSpPr>
            <a:spLocks noGrp="1"/>
          </p:cNvSpPr>
          <p:nvPr>
            <p:ph idx="1"/>
          </p:nvPr>
        </p:nvSpPr>
        <p:spPr/>
        <p:txBody>
          <a:bodyPr/>
          <a:lstStyle/>
          <a:p>
            <a:endParaRPr lang="en-GB"/>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7800"/>
            <a:ext cx="9144000"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09119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Skipping of a phase</a:t>
            </a:r>
          </a:p>
        </p:txBody>
      </p:sp>
      <p:sp>
        <p:nvSpPr>
          <p:cNvPr id="3" name="Content Placeholder 2"/>
          <p:cNvSpPr>
            <a:spLocks noGrp="1"/>
          </p:cNvSpPr>
          <p:nvPr>
            <p:ph idx="1"/>
          </p:nvPr>
        </p:nvSpPr>
        <p:spPr>
          <a:xfrm>
            <a:off x="457200" y="1295400"/>
            <a:ext cx="8229600" cy="5486400"/>
          </a:xfrm>
        </p:spPr>
        <p:txBody>
          <a:bodyPr>
            <a:normAutofit fontScale="70000" lnSpcReduction="20000"/>
          </a:bodyPr>
          <a:lstStyle/>
          <a:p>
            <a:r>
              <a:rPr lang="en-AU" dirty="0"/>
              <a:t>It is highly recommended that </a:t>
            </a:r>
            <a:r>
              <a:rPr lang="en-AU" i="1" dirty="0"/>
              <a:t>all </a:t>
            </a:r>
            <a:r>
              <a:rPr lang="en-AU" dirty="0"/>
              <a:t>phases of the framework be considered when executing a </a:t>
            </a:r>
            <a:r>
              <a:rPr lang="en-AU" dirty="0" err="1"/>
              <a:t>BPM</a:t>
            </a:r>
            <a:r>
              <a:rPr lang="en-AU" dirty="0"/>
              <a:t> project; however, there are situations in which not all the steps must be performed for a particular phase. </a:t>
            </a:r>
          </a:p>
          <a:p>
            <a:r>
              <a:rPr lang="en-AU" dirty="0"/>
              <a:t>In a green-field situation, organizations may skip the Understand phase. However, it is quite rare that an organization or new business line will start from scratch, from a processes perspective.</a:t>
            </a:r>
          </a:p>
          <a:p>
            <a:r>
              <a:rPr lang="en-AU" dirty="0"/>
              <a:t>In many cases, the organization will have already performed the proposed processes on a small scale and simply want to expand the activities on a larger scale. </a:t>
            </a:r>
          </a:p>
          <a:p>
            <a:r>
              <a:rPr lang="en-AU" dirty="0"/>
              <a:t>In this situation, it is important to understand the process experience so far (on the smaller scale) in order to be in a better position to formulate appropriate processes for the future (Innovate phase). </a:t>
            </a:r>
          </a:p>
          <a:p>
            <a:r>
              <a:rPr lang="en-AU" dirty="0"/>
              <a:t>If the organization wishes to skip a phase, or one or more steps within a phase, it is crucial that this is thoroughly reviewed and the impact of this action is determined and understood prior to skipping the phase or step(s). (p.63)</a:t>
            </a:r>
            <a:endParaRPr lang="en-GB" dirty="0"/>
          </a:p>
        </p:txBody>
      </p:sp>
    </p:spTree>
    <p:extLst>
      <p:ext uri="{BB962C8B-B14F-4D97-AF65-F5344CB8AC3E}">
        <p14:creationId xmlns:p14="http://schemas.microsoft.com/office/powerpoint/2010/main" val="9359126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GB" dirty="0"/>
              <a:t>Iterative approach</a:t>
            </a:r>
          </a:p>
        </p:txBody>
      </p:sp>
      <p:sp>
        <p:nvSpPr>
          <p:cNvPr id="3" name="Content Placeholder 2"/>
          <p:cNvSpPr>
            <a:spLocks noGrp="1"/>
          </p:cNvSpPr>
          <p:nvPr>
            <p:ph idx="1"/>
          </p:nvPr>
        </p:nvSpPr>
        <p:spPr>
          <a:xfrm>
            <a:off x="457200" y="1066800"/>
            <a:ext cx="8229600" cy="5715000"/>
          </a:xfrm>
        </p:spPr>
        <p:txBody>
          <a:bodyPr>
            <a:normAutofit fontScale="77500" lnSpcReduction="20000"/>
          </a:bodyPr>
          <a:lstStyle/>
          <a:p>
            <a:r>
              <a:rPr lang="en-AU" dirty="0"/>
              <a:t>At first inspection, it appears that our phased approach looks forward with the completion of one phase before the next phase. However, a closer examination of each phase will reveal that there are links to the phases before and after. There are two different levels of interfaces:</a:t>
            </a:r>
          </a:p>
          <a:p>
            <a:r>
              <a:rPr lang="en-AU" dirty="0"/>
              <a:t>1 </a:t>
            </a:r>
            <a:r>
              <a:rPr lang="en-AU" i="1" dirty="0"/>
              <a:t>Project level</a:t>
            </a:r>
            <a:r>
              <a:rPr lang="en-AU" dirty="0"/>
              <a:t>. These are the interfaces between the various phases of a project. Some phases can be iterative – for example, between the Innovate and Develop phases there could be feedback and feed forward. A </a:t>
            </a:r>
            <a:r>
              <a:rPr lang="en-AU" dirty="0" err="1"/>
              <a:t>BPM</a:t>
            </a:r>
            <a:r>
              <a:rPr lang="en-AU" dirty="0"/>
              <a:t> solution could be chosen (in the Innovate phase) that, in the Develop phase, either provides additional features or not all the required features, which necessitates going back to the Innovate phase to review the situation and determine how to proceed. At the beginning of each phase, we show the main inputs from other phases. At the end of the chapter, we describe the main outputs from the current phase. These provide the main feed forward and </a:t>
            </a:r>
            <a:r>
              <a:rPr lang="en-GB" dirty="0"/>
              <a:t>feedback interfaces between phases.</a:t>
            </a:r>
            <a:r>
              <a:rPr lang="en-AU" dirty="0"/>
              <a:t> (p.64 &amp; 65)</a:t>
            </a:r>
            <a:endParaRPr lang="en-GB" dirty="0"/>
          </a:p>
        </p:txBody>
      </p:sp>
    </p:spTree>
    <p:extLst>
      <p:ext uri="{BB962C8B-B14F-4D97-AF65-F5344CB8AC3E}">
        <p14:creationId xmlns:p14="http://schemas.microsoft.com/office/powerpoint/2010/main" val="11034657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Iterative approach 3</a:t>
            </a:r>
          </a:p>
        </p:txBody>
      </p:sp>
      <p:sp>
        <p:nvSpPr>
          <p:cNvPr id="3" name="Content Placeholder 2"/>
          <p:cNvSpPr>
            <a:spLocks noGrp="1"/>
          </p:cNvSpPr>
          <p:nvPr>
            <p:ph idx="1"/>
          </p:nvPr>
        </p:nvSpPr>
        <p:spPr>
          <a:xfrm>
            <a:off x="457200" y="1600200"/>
            <a:ext cx="8229600" cy="5105400"/>
          </a:xfrm>
        </p:spPr>
        <p:txBody>
          <a:bodyPr>
            <a:normAutofit fontScale="85000" lnSpcReduction="10000"/>
          </a:bodyPr>
          <a:lstStyle/>
          <a:p>
            <a:r>
              <a:rPr lang="en-AU" i="1" dirty="0"/>
              <a:t>Organization level</a:t>
            </a:r>
            <a:r>
              <a:rPr lang="en-AU" dirty="0"/>
              <a:t>. </a:t>
            </a:r>
            <a:r>
              <a:rPr lang="en-AU" dirty="0" err="1"/>
              <a:t>BPM</a:t>
            </a:r>
            <a:r>
              <a:rPr lang="en-AU" dirty="0"/>
              <a:t> itself is also a process and, as we will describe in later chapters, no process is complete without sufficient feedback loops to ensure that the organization learns from their experiences.</a:t>
            </a:r>
          </a:p>
          <a:p>
            <a:r>
              <a:rPr lang="en-AU" dirty="0"/>
              <a:t>For example, as a result of executing a </a:t>
            </a:r>
            <a:r>
              <a:rPr lang="en-AU" dirty="0" err="1"/>
              <a:t>BPM</a:t>
            </a:r>
            <a:r>
              <a:rPr lang="en-AU" dirty="0"/>
              <a:t> project, there will be information obtained that may necessitate review of the organization’s strategy and process architecture. </a:t>
            </a:r>
          </a:p>
          <a:p>
            <a:r>
              <a:rPr lang="en-AU" dirty="0"/>
              <a:t>At a more detailed level, a project post-implementation review will provide lessons learned that can be incorporated into future </a:t>
            </a:r>
            <a:r>
              <a:rPr lang="en-AU" dirty="0" err="1"/>
              <a:t>BPM</a:t>
            </a:r>
            <a:r>
              <a:rPr lang="en-AU" dirty="0"/>
              <a:t> projects (for example, the business case formulation in the Launch pad phase). (p.65)</a:t>
            </a:r>
            <a:endParaRPr lang="en-GB" dirty="0"/>
          </a:p>
        </p:txBody>
      </p:sp>
    </p:spTree>
    <p:extLst>
      <p:ext uri="{BB962C8B-B14F-4D97-AF65-F5344CB8AC3E}">
        <p14:creationId xmlns:p14="http://schemas.microsoft.com/office/powerpoint/2010/main" val="34251473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Iterative approach 3 (p.65)</a:t>
            </a:r>
          </a:p>
        </p:txBody>
      </p:sp>
      <p:sp>
        <p:nvSpPr>
          <p:cNvPr id="3" name="Content Placeholder 2"/>
          <p:cNvSpPr>
            <a:spLocks noGrp="1"/>
          </p:cNvSpPr>
          <p:nvPr>
            <p:ph idx="1"/>
          </p:nvPr>
        </p:nvSpPr>
        <p:spPr/>
        <p:txBody>
          <a:bodyPr/>
          <a:lstStyle/>
          <a:p>
            <a:endParaRPr lang="en-GB"/>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60"/>
          <a:stretch/>
        </p:blipFill>
        <p:spPr bwMode="auto">
          <a:xfrm>
            <a:off x="609600" y="1371600"/>
            <a:ext cx="7391400" cy="53423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68563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References</a:t>
            </a:r>
          </a:p>
        </p:txBody>
      </p:sp>
      <p:sp>
        <p:nvSpPr>
          <p:cNvPr id="3" name="Content Placeholder 2"/>
          <p:cNvSpPr>
            <a:spLocks noGrp="1"/>
          </p:cNvSpPr>
          <p:nvPr>
            <p:ph idx="1"/>
          </p:nvPr>
        </p:nvSpPr>
        <p:spPr/>
        <p:txBody>
          <a:bodyPr>
            <a:normAutofit fontScale="92500" lnSpcReduction="20000"/>
          </a:bodyPr>
          <a:lstStyle/>
          <a:p>
            <a:pPr marL="0" indent="0">
              <a:buNone/>
            </a:pPr>
            <a:r>
              <a:rPr lang="en-GB" dirty="0"/>
              <a:t>Most slides are directly quoted or paraphrased from the following book(s):</a:t>
            </a:r>
          </a:p>
          <a:p>
            <a:r>
              <a:rPr lang="en-AU" sz="2800" dirty="0" err="1"/>
              <a:t>Jeston</a:t>
            </a:r>
            <a:r>
              <a:rPr lang="en-AU" sz="2800" dirty="0"/>
              <a:t> and </a:t>
            </a:r>
            <a:r>
              <a:rPr lang="en-AU" sz="2800" dirty="0" err="1"/>
              <a:t>Neils</a:t>
            </a:r>
            <a:r>
              <a:rPr lang="en-AU" sz="2800" dirty="0"/>
              <a:t>, </a:t>
            </a:r>
            <a:r>
              <a:rPr lang="en-AU" sz="2800"/>
              <a:t>(2006) </a:t>
            </a:r>
            <a:r>
              <a:rPr lang="en-AU" sz="2800" dirty="0"/>
              <a:t>Business Process Management: Practical Guidelines to Successful Implementations.</a:t>
            </a:r>
          </a:p>
          <a:p>
            <a:pPr marL="0" indent="0">
              <a:buNone/>
            </a:pPr>
            <a:endParaRPr lang="en-GB" dirty="0"/>
          </a:p>
          <a:p>
            <a:pPr marL="0" indent="0">
              <a:buNone/>
            </a:pPr>
            <a:endParaRPr lang="en-GB" dirty="0"/>
          </a:p>
          <a:p>
            <a:r>
              <a:rPr lang="en-GB" dirty="0"/>
              <a:t>Slides are prepared by </a:t>
            </a:r>
            <a:r>
              <a:rPr lang="en-GB" dirty="0" err="1"/>
              <a:t>Dr.</a:t>
            </a:r>
            <a:r>
              <a:rPr lang="en-GB" dirty="0"/>
              <a:t> Ibrahim Abu Nadi</a:t>
            </a:r>
          </a:p>
          <a:p>
            <a:r>
              <a:rPr lang="en-AU" dirty="0"/>
              <a:t>All page numbers are from </a:t>
            </a:r>
            <a:r>
              <a:rPr lang="en-AU" dirty="0" err="1"/>
              <a:t>Jeston</a:t>
            </a:r>
            <a:r>
              <a:rPr lang="en-AU" dirty="0"/>
              <a:t> and </a:t>
            </a:r>
            <a:r>
              <a:rPr lang="en-AU" dirty="0" err="1"/>
              <a:t>Neils</a:t>
            </a:r>
            <a:r>
              <a:rPr lang="en-AU" dirty="0"/>
              <a:t> (2008), unless explicitly mentioned which reference it comes from.</a:t>
            </a:r>
          </a:p>
          <a:p>
            <a:pPr marL="0" indent="0">
              <a:buNone/>
            </a:pPr>
            <a:endParaRPr lang="en-GB" dirty="0"/>
          </a:p>
        </p:txBody>
      </p:sp>
    </p:spTree>
    <p:extLst>
      <p:ext uri="{BB962C8B-B14F-4D97-AF65-F5344CB8AC3E}">
        <p14:creationId xmlns:p14="http://schemas.microsoft.com/office/powerpoint/2010/main" val="18251764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3629</TotalTime>
  <Words>6798</Words>
  <Application>Microsoft Office PowerPoint</Application>
  <PresentationFormat>On-screen Show (4:3)</PresentationFormat>
  <Paragraphs>213</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Office Theme</vt:lpstr>
      <vt:lpstr>BPM Implementation</vt:lpstr>
      <vt:lpstr>What are the critical implementation aspects?</vt:lpstr>
      <vt:lpstr>What are the critical implementation aspects? (p.39)</vt:lpstr>
      <vt:lpstr>What are the critical implementation aspects?</vt:lpstr>
      <vt:lpstr>What are the critical implementation aspects? 2</vt:lpstr>
      <vt:lpstr>Why do you need a structured approach to implementing BPM? (p. 40 &amp; 41)</vt:lpstr>
      <vt:lpstr>Why do you need a structured approach to implementing BPM? 2</vt:lpstr>
      <vt:lpstr>Why do you need a structured approach to implementing BPM? 3</vt:lpstr>
      <vt:lpstr>Prahalad’s Three Agendas</vt:lpstr>
      <vt:lpstr>Performance Components (p.42)</vt:lpstr>
      <vt:lpstr>Case study: Importance of understanding organization strategy</vt:lpstr>
      <vt:lpstr>How to implement?</vt:lpstr>
      <vt:lpstr>BPM Improvement framework</vt:lpstr>
      <vt:lpstr>BPM Improvement framework 2 (p.49)</vt:lpstr>
      <vt:lpstr>Foundation of BPM Improvement Success</vt:lpstr>
      <vt:lpstr>Foundation of BPM Improvement Success 2</vt:lpstr>
      <vt:lpstr>BPM Implementation Framework (P.49)</vt:lpstr>
      <vt:lpstr>BPM Implementation Framework</vt:lpstr>
      <vt:lpstr>Organizational approach to BPM implementations (P.51)</vt:lpstr>
      <vt:lpstr>Organizational approach to BPM implementations 2 (P.52)</vt:lpstr>
      <vt:lpstr>Framework Phases 1</vt:lpstr>
      <vt:lpstr>Framework Phases 2</vt:lpstr>
      <vt:lpstr>Framework Phases 3</vt:lpstr>
      <vt:lpstr>Framework Phases 4</vt:lpstr>
      <vt:lpstr>Framework Phases 5</vt:lpstr>
      <vt:lpstr>Framework Phases 6</vt:lpstr>
      <vt:lpstr>Framework Phases 7</vt:lpstr>
      <vt:lpstr>Framework Phases 8</vt:lpstr>
      <vt:lpstr>Framework Phases 9</vt:lpstr>
      <vt:lpstr>Framework Phases 10</vt:lpstr>
      <vt:lpstr>Projects Essentials</vt:lpstr>
      <vt:lpstr>Projects Essentials 2</vt:lpstr>
      <vt:lpstr>Project Essentials 3</vt:lpstr>
      <vt:lpstr>Case study: Leadership is about drive not about position</vt:lpstr>
      <vt:lpstr>BPM project essentials dynamics (p.56)</vt:lpstr>
      <vt:lpstr>BPM project essentials dynamics 2</vt:lpstr>
      <vt:lpstr>A process-centric organization</vt:lpstr>
      <vt:lpstr>                         </vt:lpstr>
      <vt:lpstr>Guidelines on how to use the framework</vt:lpstr>
      <vt:lpstr>Guidelines on how to use the framework 2</vt:lpstr>
      <vt:lpstr>How are BPM projects selected?</vt:lpstr>
      <vt:lpstr>The strategy-driven approach</vt:lpstr>
      <vt:lpstr>The strategy-driven approach 2</vt:lpstr>
      <vt:lpstr>The operational-initiative approach</vt:lpstr>
      <vt:lpstr>Comparison</vt:lpstr>
      <vt:lpstr>Comparison 2</vt:lpstr>
      <vt:lpstr>Four scenarios in implementing BPM</vt:lpstr>
      <vt:lpstr>How to determine which scenario is applicable</vt:lpstr>
      <vt:lpstr>Four scenarios in implementing BPM</vt:lpstr>
      <vt:lpstr>How to determine which scenario is applicable</vt:lpstr>
      <vt:lpstr>How to determine which scenario is applicable 2</vt:lpstr>
      <vt:lpstr>Characteristics of different BPM project scenarios (p.64)</vt:lpstr>
      <vt:lpstr>Skipping of a phase</vt:lpstr>
      <vt:lpstr>Iterative approach</vt:lpstr>
      <vt:lpstr>Iterative approach 3</vt:lpstr>
      <vt:lpstr>Iterative approach 3 (p.65)</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BPM Implementation</dc:title>
  <dc:creator>Ibrahim</dc:creator>
  <cp:lastModifiedBy>Ibrahim .</cp:lastModifiedBy>
  <cp:revision>44</cp:revision>
  <dcterms:created xsi:type="dcterms:W3CDTF">2006-08-16T00:00:00Z</dcterms:created>
  <dcterms:modified xsi:type="dcterms:W3CDTF">2019-01-21T03:30:40Z</dcterms:modified>
</cp:coreProperties>
</file>